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g" ContentType="image/jpeg"/>
  <Override PartName="/ppt/media/image4.jpg" ContentType="image/jpeg"/>
  <Override PartName="/ppt/media/image5.jpg" ContentType="image/jpeg"/>
  <Override PartName="/ppt/media/image6.jpg" ContentType="image/jpeg"/>
  <Override PartName="/ppt/media/image7.jpg" ContentType="image/jpeg"/>
  <Override PartName="/ppt/media/image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0.jpg" ContentType="image/jpeg"/>
  <Override PartName="/ppt/media/image11.jpg" ContentType="image/jpeg"/>
  <Override PartName="/ppt/media/image12.jpg" ContentType="image/jpeg"/>
  <Override PartName="/ppt/media/image13.jpg" ContentType="image/jpeg"/>
  <Override PartName="/ppt/media/image14.jpg" ContentType="image/jpeg"/>
  <Override PartName="/ppt/media/image15.jpg" ContentType="image/jpeg"/>
  <Override PartName="/ppt/media/image16.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4.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68"/>
  </p:notesMasterIdLst>
  <p:sldIdLst>
    <p:sldId id="375" r:id="rId2"/>
    <p:sldId id="374" r:id="rId3"/>
    <p:sldId id="376" r:id="rId4"/>
    <p:sldId id="385" r:id="rId5"/>
    <p:sldId id="391" r:id="rId6"/>
    <p:sldId id="393" r:id="rId7"/>
    <p:sldId id="392" r:id="rId8"/>
    <p:sldId id="394" r:id="rId9"/>
    <p:sldId id="386" r:id="rId10"/>
    <p:sldId id="395" r:id="rId11"/>
    <p:sldId id="396" r:id="rId12"/>
    <p:sldId id="397" r:id="rId13"/>
    <p:sldId id="398" r:id="rId14"/>
    <p:sldId id="401" r:id="rId15"/>
    <p:sldId id="400" r:id="rId16"/>
    <p:sldId id="403" r:id="rId17"/>
    <p:sldId id="387" r:id="rId18"/>
    <p:sldId id="388" r:id="rId19"/>
    <p:sldId id="407" r:id="rId20"/>
    <p:sldId id="399" r:id="rId21"/>
    <p:sldId id="389" r:id="rId22"/>
    <p:sldId id="405" r:id="rId23"/>
    <p:sldId id="406" r:id="rId24"/>
    <p:sldId id="409" r:id="rId25"/>
    <p:sldId id="410" r:id="rId26"/>
    <p:sldId id="412" r:id="rId27"/>
    <p:sldId id="408" r:id="rId28"/>
    <p:sldId id="419" r:id="rId29"/>
    <p:sldId id="421" r:id="rId30"/>
    <p:sldId id="420" r:id="rId31"/>
    <p:sldId id="422" r:id="rId32"/>
    <p:sldId id="423" r:id="rId33"/>
    <p:sldId id="424" r:id="rId34"/>
    <p:sldId id="425" r:id="rId35"/>
    <p:sldId id="426" r:id="rId36"/>
    <p:sldId id="427" r:id="rId37"/>
    <p:sldId id="428" r:id="rId38"/>
    <p:sldId id="429" r:id="rId39"/>
    <p:sldId id="430" r:id="rId40"/>
    <p:sldId id="431" r:id="rId41"/>
    <p:sldId id="433" r:id="rId42"/>
    <p:sldId id="441" r:id="rId43"/>
    <p:sldId id="434" r:id="rId44"/>
    <p:sldId id="435" r:id="rId45"/>
    <p:sldId id="436" r:id="rId46"/>
    <p:sldId id="445" r:id="rId47"/>
    <p:sldId id="442" r:id="rId48"/>
    <p:sldId id="443" r:id="rId49"/>
    <p:sldId id="444" r:id="rId50"/>
    <p:sldId id="440" r:id="rId51"/>
    <p:sldId id="447" r:id="rId52"/>
    <p:sldId id="449" r:id="rId53"/>
    <p:sldId id="450" r:id="rId54"/>
    <p:sldId id="456" r:id="rId55"/>
    <p:sldId id="448" r:id="rId56"/>
    <p:sldId id="446" r:id="rId57"/>
    <p:sldId id="413" r:id="rId58"/>
    <p:sldId id="416" r:id="rId59"/>
    <p:sldId id="453" r:id="rId60"/>
    <p:sldId id="454" r:id="rId61"/>
    <p:sldId id="452" r:id="rId62"/>
    <p:sldId id="414" r:id="rId63"/>
    <p:sldId id="417" r:id="rId64"/>
    <p:sldId id="415" r:id="rId65"/>
    <p:sldId id="455" r:id="rId66"/>
    <p:sldId id="390" r:id="rId67"/>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1" autoAdjust="0"/>
    <p:restoredTop sz="76583" autoAdjust="0"/>
  </p:normalViewPr>
  <p:slideViewPr>
    <p:cSldViewPr>
      <p:cViewPr varScale="1">
        <p:scale>
          <a:sx n="32" d="100"/>
          <a:sy n="32" d="100"/>
        </p:scale>
        <p:origin x="612" y="40"/>
      </p:cViewPr>
      <p:guideLst>
        <p:guide orient="horz" pos="2880"/>
        <p:guide pos="2160"/>
      </p:guideLst>
    </p:cSldViewPr>
  </p:slideViewPr>
  <p:outlineViewPr>
    <p:cViewPr>
      <p:scale>
        <a:sx n="33" d="100"/>
        <a:sy n="33" d="100"/>
      </p:scale>
      <p:origin x="0" y="-174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1170F0A7-DD7B-444B-A696-EC683A786E59}" type="datetimeFigureOut">
              <a:rPr lang="en-US" smtClean="0"/>
              <a:t>4/25/2025</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0E4A064-D964-46A7-9EDB-2A81DBC504E9}" type="slidenum">
              <a:rPr lang="en-US" smtClean="0"/>
              <a:t>‹#›</a:t>
            </a:fld>
            <a:endParaRPr lang="en-US"/>
          </a:p>
        </p:txBody>
      </p:sp>
    </p:spTree>
    <p:extLst>
      <p:ext uri="{BB962C8B-B14F-4D97-AF65-F5344CB8AC3E}">
        <p14:creationId xmlns:p14="http://schemas.microsoft.com/office/powerpoint/2010/main" val="1621685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4</a:t>
            </a:fld>
            <a:endParaRPr lang="en-US"/>
          </a:p>
        </p:txBody>
      </p:sp>
    </p:spTree>
    <p:extLst>
      <p:ext uri="{BB962C8B-B14F-4D97-AF65-F5344CB8AC3E}">
        <p14:creationId xmlns:p14="http://schemas.microsoft.com/office/powerpoint/2010/main" val="96667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22</a:t>
            </a:fld>
            <a:endParaRPr lang="en-US"/>
          </a:p>
        </p:txBody>
      </p:sp>
    </p:spTree>
    <p:extLst>
      <p:ext uri="{BB962C8B-B14F-4D97-AF65-F5344CB8AC3E}">
        <p14:creationId xmlns:p14="http://schemas.microsoft.com/office/powerpoint/2010/main" val="143095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27</a:t>
            </a:fld>
            <a:endParaRPr lang="en-US"/>
          </a:p>
        </p:txBody>
      </p:sp>
    </p:spTree>
    <p:extLst>
      <p:ext uri="{BB962C8B-B14F-4D97-AF65-F5344CB8AC3E}">
        <p14:creationId xmlns:p14="http://schemas.microsoft.com/office/powerpoint/2010/main" val="83409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42</a:t>
            </a:fld>
            <a:endParaRPr lang="en-US"/>
          </a:p>
        </p:txBody>
      </p:sp>
    </p:spTree>
    <p:extLst>
      <p:ext uri="{BB962C8B-B14F-4D97-AF65-F5344CB8AC3E}">
        <p14:creationId xmlns:p14="http://schemas.microsoft.com/office/powerpoint/2010/main" val="3601706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43</a:t>
            </a:fld>
            <a:endParaRPr lang="en-US"/>
          </a:p>
        </p:txBody>
      </p:sp>
    </p:spTree>
    <p:extLst>
      <p:ext uri="{BB962C8B-B14F-4D97-AF65-F5344CB8AC3E}">
        <p14:creationId xmlns:p14="http://schemas.microsoft.com/office/powerpoint/2010/main" val="3526269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45</a:t>
            </a:fld>
            <a:endParaRPr lang="en-US"/>
          </a:p>
        </p:txBody>
      </p:sp>
    </p:spTree>
    <p:extLst>
      <p:ext uri="{BB962C8B-B14F-4D97-AF65-F5344CB8AC3E}">
        <p14:creationId xmlns:p14="http://schemas.microsoft.com/office/powerpoint/2010/main" val="1902162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46</a:t>
            </a:fld>
            <a:endParaRPr lang="en-US"/>
          </a:p>
        </p:txBody>
      </p:sp>
    </p:spTree>
    <p:extLst>
      <p:ext uri="{BB962C8B-B14F-4D97-AF65-F5344CB8AC3E}">
        <p14:creationId xmlns:p14="http://schemas.microsoft.com/office/powerpoint/2010/main" val="2806036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50</a:t>
            </a:fld>
            <a:endParaRPr lang="en-US"/>
          </a:p>
        </p:txBody>
      </p:sp>
    </p:spTree>
    <p:extLst>
      <p:ext uri="{BB962C8B-B14F-4D97-AF65-F5344CB8AC3E}">
        <p14:creationId xmlns:p14="http://schemas.microsoft.com/office/powerpoint/2010/main" val="80255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55</a:t>
            </a:fld>
            <a:endParaRPr lang="en-US"/>
          </a:p>
        </p:txBody>
      </p:sp>
    </p:spTree>
    <p:extLst>
      <p:ext uri="{BB962C8B-B14F-4D97-AF65-F5344CB8AC3E}">
        <p14:creationId xmlns:p14="http://schemas.microsoft.com/office/powerpoint/2010/main" val="1007631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56</a:t>
            </a:fld>
            <a:endParaRPr lang="en-US"/>
          </a:p>
        </p:txBody>
      </p:sp>
    </p:spTree>
    <p:extLst>
      <p:ext uri="{BB962C8B-B14F-4D97-AF65-F5344CB8AC3E}">
        <p14:creationId xmlns:p14="http://schemas.microsoft.com/office/powerpoint/2010/main" val="527950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57</a:t>
            </a:fld>
            <a:endParaRPr lang="en-US"/>
          </a:p>
        </p:txBody>
      </p:sp>
    </p:spTree>
    <p:extLst>
      <p:ext uri="{BB962C8B-B14F-4D97-AF65-F5344CB8AC3E}">
        <p14:creationId xmlns:p14="http://schemas.microsoft.com/office/powerpoint/2010/main" val="35675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5</a:t>
            </a:fld>
            <a:endParaRPr lang="en-US"/>
          </a:p>
        </p:txBody>
      </p:sp>
    </p:spTree>
    <p:extLst>
      <p:ext uri="{BB962C8B-B14F-4D97-AF65-F5344CB8AC3E}">
        <p14:creationId xmlns:p14="http://schemas.microsoft.com/office/powerpoint/2010/main" val="2858667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58</a:t>
            </a:fld>
            <a:endParaRPr lang="en-US"/>
          </a:p>
        </p:txBody>
      </p:sp>
    </p:spTree>
    <p:extLst>
      <p:ext uri="{BB962C8B-B14F-4D97-AF65-F5344CB8AC3E}">
        <p14:creationId xmlns:p14="http://schemas.microsoft.com/office/powerpoint/2010/main" val="1370449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59</a:t>
            </a:fld>
            <a:endParaRPr lang="en-US"/>
          </a:p>
        </p:txBody>
      </p:sp>
    </p:spTree>
    <p:extLst>
      <p:ext uri="{BB962C8B-B14F-4D97-AF65-F5344CB8AC3E}">
        <p14:creationId xmlns:p14="http://schemas.microsoft.com/office/powerpoint/2010/main" val="3369801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60</a:t>
            </a:fld>
            <a:endParaRPr lang="en-US"/>
          </a:p>
        </p:txBody>
      </p:sp>
    </p:spTree>
    <p:extLst>
      <p:ext uri="{BB962C8B-B14F-4D97-AF65-F5344CB8AC3E}">
        <p14:creationId xmlns:p14="http://schemas.microsoft.com/office/powerpoint/2010/main" val="497653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62</a:t>
            </a:fld>
            <a:endParaRPr lang="en-US"/>
          </a:p>
        </p:txBody>
      </p:sp>
    </p:spTree>
    <p:extLst>
      <p:ext uri="{BB962C8B-B14F-4D97-AF65-F5344CB8AC3E}">
        <p14:creationId xmlns:p14="http://schemas.microsoft.com/office/powerpoint/2010/main" val="329391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63</a:t>
            </a:fld>
            <a:endParaRPr lang="en-US"/>
          </a:p>
        </p:txBody>
      </p:sp>
    </p:spTree>
    <p:extLst>
      <p:ext uri="{BB962C8B-B14F-4D97-AF65-F5344CB8AC3E}">
        <p14:creationId xmlns:p14="http://schemas.microsoft.com/office/powerpoint/2010/main" val="2851803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64</a:t>
            </a:fld>
            <a:endParaRPr lang="en-US"/>
          </a:p>
        </p:txBody>
      </p:sp>
    </p:spTree>
    <p:extLst>
      <p:ext uri="{BB962C8B-B14F-4D97-AF65-F5344CB8AC3E}">
        <p14:creationId xmlns:p14="http://schemas.microsoft.com/office/powerpoint/2010/main" val="554332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65</a:t>
            </a:fld>
            <a:endParaRPr lang="en-US"/>
          </a:p>
        </p:txBody>
      </p:sp>
    </p:spTree>
    <p:extLst>
      <p:ext uri="{BB962C8B-B14F-4D97-AF65-F5344CB8AC3E}">
        <p14:creationId xmlns:p14="http://schemas.microsoft.com/office/powerpoint/2010/main" val="1186443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66</a:t>
            </a:fld>
            <a:endParaRPr lang="en-US"/>
          </a:p>
        </p:txBody>
      </p:sp>
    </p:spTree>
    <p:extLst>
      <p:ext uri="{BB962C8B-B14F-4D97-AF65-F5344CB8AC3E}">
        <p14:creationId xmlns:p14="http://schemas.microsoft.com/office/powerpoint/2010/main" val="3283427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6</a:t>
            </a:fld>
            <a:endParaRPr lang="en-US"/>
          </a:p>
        </p:txBody>
      </p:sp>
    </p:spTree>
    <p:extLst>
      <p:ext uri="{BB962C8B-B14F-4D97-AF65-F5344CB8AC3E}">
        <p14:creationId xmlns:p14="http://schemas.microsoft.com/office/powerpoint/2010/main" val="47001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9</a:t>
            </a:fld>
            <a:endParaRPr lang="en-US"/>
          </a:p>
        </p:txBody>
      </p:sp>
    </p:spTree>
    <p:extLst>
      <p:ext uri="{BB962C8B-B14F-4D97-AF65-F5344CB8AC3E}">
        <p14:creationId xmlns:p14="http://schemas.microsoft.com/office/powerpoint/2010/main" val="4101977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16</a:t>
            </a:fld>
            <a:endParaRPr lang="en-US"/>
          </a:p>
        </p:txBody>
      </p:sp>
    </p:spTree>
    <p:extLst>
      <p:ext uri="{BB962C8B-B14F-4D97-AF65-F5344CB8AC3E}">
        <p14:creationId xmlns:p14="http://schemas.microsoft.com/office/powerpoint/2010/main" val="3596346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17</a:t>
            </a:fld>
            <a:endParaRPr lang="en-US"/>
          </a:p>
        </p:txBody>
      </p:sp>
    </p:spTree>
    <p:extLst>
      <p:ext uri="{BB962C8B-B14F-4D97-AF65-F5344CB8AC3E}">
        <p14:creationId xmlns:p14="http://schemas.microsoft.com/office/powerpoint/2010/main" val="2762802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18</a:t>
            </a:fld>
            <a:endParaRPr lang="en-US"/>
          </a:p>
        </p:txBody>
      </p:sp>
    </p:spTree>
    <p:extLst>
      <p:ext uri="{BB962C8B-B14F-4D97-AF65-F5344CB8AC3E}">
        <p14:creationId xmlns:p14="http://schemas.microsoft.com/office/powerpoint/2010/main" val="4288030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19</a:t>
            </a:fld>
            <a:endParaRPr lang="en-US"/>
          </a:p>
        </p:txBody>
      </p:sp>
    </p:spTree>
    <p:extLst>
      <p:ext uri="{BB962C8B-B14F-4D97-AF65-F5344CB8AC3E}">
        <p14:creationId xmlns:p14="http://schemas.microsoft.com/office/powerpoint/2010/main" val="306926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4A064-D964-46A7-9EDB-2A81DBC504E9}" type="slidenum">
              <a:rPr lang="en-US" smtClean="0"/>
              <a:t>21</a:t>
            </a:fld>
            <a:endParaRPr lang="en-US"/>
          </a:p>
        </p:txBody>
      </p:sp>
    </p:spTree>
    <p:extLst>
      <p:ext uri="{BB962C8B-B14F-4D97-AF65-F5344CB8AC3E}">
        <p14:creationId xmlns:p14="http://schemas.microsoft.com/office/powerpoint/2010/main" val="519827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435BEE4-A128-4CF9-88E0-9DA9214DD19F}" type="datetime1">
              <a:rPr lang="en-US" smtClean="0"/>
              <a:t>4/25/2025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36699"/>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3000" b="0" i="0">
                <a:solidFill>
                  <a:srgbClr val="376080"/>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B845A3D-EFEF-4B7C-88C0-42BFCD23DB07}" type="datetime1">
              <a:rPr lang="en-US" smtClean="0"/>
              <a:t>4/25/2025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36699"/>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6D6BB07-F44B-4FA8-9BB5-C9B4CDA2CBE8}" type="datetime1">
              <a:rPr lang="en-US" smtClean="0"/>
              <a:t>4/25/2025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36699"/>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0A6CB52-0F08-4C10-99CF-3626741AFDF1}" type="datetime1">
              <a:rPr lang="en-US" smtClean="0"/>
              <a:t>4/25/2025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4775" y="0"/>
            <a:ext cx="18078449" cy="9915524"/>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US"/>
              <a:t>Prepared by Venkateswara Rao Banday PMP® PSM II</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0ADC4D8-819D-4EF2-96EE-5DEE682D5B5F}" type="datetime1">
              <a:rPr lang="en-US" smtClean="0"/>
              <a:t>4/25/2025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70275" y="590613"/>
            <a:ext cx="5147448" cy="787400"/>
          </a:xfrm>
          <a:prstGeom prst="rect">
            <a:avLst/>
          </a:prstGeom>
        </p:spPr>
        <p:txBody>
          <a:bodyPr wrap="square" lIns="0" tIns="0" rIns="0" bIns="0">
            <a:spAutoFit/>
          </a:bodyPr>
          <a:lstStyle>
            <a:lvl1pPr>
              <a:defRPr sz="5000" b="1" i="0">
                <a:solidFill>
                  <a:srgbClr val="236699"/>
                </a:solidFill>
                <a:latin typeface="Tahoma"/>
                <a:cs typeface="Tahoma"/>
              </a:defRPr>
            </a:lvl1pPr>
          </a:lstStyle>
          <a:p>
            <a:endParaRPr/>
          </a:p>
        </p:txBody>
      </p:sp>
      <p:sp>
        <p:nvSpPr>
          <p:cNvPr id="3" name="Holder 3"/>
          <p:cNvSpPr>
            <a:spLocks noGrp="1"/>
          </p:cNvSpPr>
          <p:nvPr>
            <p:ph type="body" idx="1"/>
          </p:nvPr>
        </p:nvSpPr>
        <p:spPr>
          <a:xfrm>
            <a:off x="1252227" y="1886018"/>
            <a:ext cx="15783545" cy="6714490"/>
          </a:xfrm>
          <a:prstGeom prst="rect">
            <a:avLst/>
          </a:prstGeom>
        </p:spPr>
        <p:txBody>
          <a:bodyPr wrap="square" lIns="0" tIns="0" rIns="0" bIns="0">
            <a:spAutoFit/>
          </a:bodyPr>
          <a:lstStyle>
            <a:lvl1pPr>
              <a:defRPr sz="3000" b="0" i="0">
                <a:solidFill>
                  <a:srgbClr val="376080"/>
                </a:solidFill>
                <a:latin typeface="Lucida Sans Unicode"/>
                <a:cs typeface="Lucida Sans Unicode"/>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r>
              <a:rPr lang="en-US"/>
              <a:t>Prepared by Venkateswara Rao Banday PMP® PSM II</a:t>
            </a:r>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3E0BAEC5-DAE0-4820-A228-5E45F4120B0E}" type="datetime1">
              <a:rPr lang="en-US" smtClean="0"/>
              <a:t>4/25/2025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B442-5039-48BA-DBCD-35B1C202769B}"/>
              </a:ext>
            </a:extLst>
          </p:cNvPr>
          <p:cNvSpPr>
            <a:spLocks noGrp="1"/>
          </p:cNvSpPr>
          <p:nvPr>
            <p:ph type="title"/>
          </p:nvPr>
        </p:nvSpPr>
        <p:spPr>
          <a:xfrm>
            <a:off x="6934199" y="590613"/>
            <a:ext cx="4783523" cy="787400"/>
          </a:xfrm>
        </p:spPr>
        <p:txBody>
          <a:bodyPr/>
          <a:lstStyle/>
          <a:p>
            <a:r>
              <a:rPr lang="en-US" dirty="0"/>
              <a:t>NEW SPRINT</a:t>
            </a:r>
          </a:p>
        </p:txBody>
      </p:sp>
      <p:graphicFrame>
        <p:nvGraphicFramePr>
          <p:cNvPr id="6" name="Table 6">
            <a:extLst>
              <a:ext uri="{FF2B5EF4-FFF2-40B4-BE49-F238E27FC236}">
                <a16:creationId xmlns:a16="http://schemas.microsoft.com/office/drawing/2014/main" id="{FEA6F14C-E208-A3C4-4BE0-E1EB522F6BC8}"/>
              </a:ext>
            </a:extLst>
          </p:cNvPr>
          <p:cNvGraphicFramePr>
            <a:graphicFrameLocks noGrp="1"/>
          </p:cNvGraphicFramePr>
          <p:nvPr>
            <p:extLst>
              <p:ext uri="{D42A27DB-BD31-4B8C-83A1-F6EECF244321}">
                <p14:modId xmlns:p14="http://schemas.microsoft.com/office/powerpoint/2010/main" val="1176753736"/>
              </p:ext>
            </p:extLst>
          </p:nvPr>
        </p:nvGraphicFramePr>
        <p:xfrm>
          <a:off x="838200" y="1866900"/>
          <a:ext cx="16687800" cy="7919086"/>
        </p:xfrm>
        <a:graphic>
          <a:graphicData uri="http://schemas.openxmlformats.org/drawingml/2006/table">
            <a:tbl>
              <a:tblPr firstRow="1" bandRow="1">
                <a:tableStyleId>{5C22544A-7EE6-4342-B048-85BDC9FD1C3A}</a:tableStyleId>
              </a:tblPr>
              <a:tblGrid>
                <a:gridCol w="5484253">
                  <a:extLst>
                    <a:ext uri="{9D8B030D-6E8A-4147-A177-3AD203B41FA5}">
                      <a16:colId xmlns:a16="http://schemas.microsoft.com/office/drawing/2014/main" val="3895760580"/>
                    </a:ext>
                  </a:extLst>
                </a:gridCol>
                <a:gridCol w="11203547">
                  <a:extLst>
                    <a:ext uri="{9D8B030D-6E8A-4147-A177-3AD203B41FA5}">
                      <a16:colId xmlns:a16="http://schemas.microsoft.com/office/drawing/2014/main" val="30575826"/>
                    </a:ext>
                  </a:extLst>
                </a:gridCol>
              </a:tblGrid>
              <a:tr h="1462348">
                <a:tc>
                  <a:txBody>
                    <a:bodyPr/>
                    <a:lstStyle/>
                    <a:p>
                      <a:r>
                        <a:rPr lang="en-US" sz="6600" dirty="0">
                          <a:solidFill>
                            <a:schemeClr val="tx1"/>
                          </a:solidFill>
                          <a:latin typeface="Arial" panose="020B0604020202020204" pitchFamily="34" charset="0"/>
                          <a:cs typeface="Arial" panose="020B0604020202020204" pitchFamily="34" charset="0"/>
                        </a:rPr>
                        <a:t>Sprint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6600" dirty="0">
                          <a:solidFill>
                            <a:schemeClr val="tx1"/>
                          </a:solidFill>
                          <a:latin typeface="Arial" panose="020B0604020202020204" pitchFamily="34" charset="0"/>
                          <a:cs typeface="Arial" panose="020B0604020202020204" pitchFamily="34" charset="0"/>
                        </a:rPr>
                        <a:t>BOIFUEMMYY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4928932"/>
                  </a:ext>
                </a:extLst>
              </a:tr>
              <a:tr h="3532042">
                <a:tc>
                  <a:txBody>
                    <a:bodyPr/>
                    <a:lstStyle/>
                    <a:p>
                      <a:r>
                        <a:rPr lang="en-US" sz="6600" dirty="0">
                          <a:solidFill>
                            <a:schemeClr val="tx1"/>
                          </a:solidFill>
                          <a:latin typeface="Arial" panose="020B0604020202020204" pitchFamily="34" charset="0"/>
                          <a:cs typeface="Arial" panose="020B0604020202020204" pitchFamily="34" charset="0"/>
                        </a:rPr>
                        <a:t>Particulars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2800" b="0" i="0" u="none" strike="noStrike" dirty="0">
                          <a:solidFill>
                            <a:srgbClr val="000000"/>
                          </a:solidFill>
                          <a:effectLst/>
                          <a:latin typeface="Calibri" panose="020F0502020204030204" pitchFamily="34" charset="0"/>
                        </a:rPr>
                        <a:t>To procure Boiler Fuel like Husk, Coal from time to time and also check for alternative fuel like wood, Saw Dust etc.  To check the Gross Calorific Value and bringdown the fuel costs to the minimum levels.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0008363"/>
                  </a:ext>
                </a:extLst>
              </a:tr>
              <a:tr h="1462348">
                <a:tc>
                  <a:txBody>
                    <a:bodyPr/>
                    <a:lstStyle/>
                    <a:p>
                      <a:r>
                        <a:rPr lang="en-US" sz="6600" dirty="0">
                          <a:solidFill>
                            <a:schemeClr val="tx1"/>
                          </a:solidFill>
                          <a:latin typeface="Arial" panose="020B0604020202020204" pitchFamily="34" charset="0"/>
                          <a:cs typeface="Arial" panose="020B0604020202020204" pitchFamily="34" charset="0"/>
                        </a:rPr>
                        <a:t>Start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6600" dirty="0">
                          <a:solidFill>
                            <a:schemeClr val="tx1"/>
                          </a:solidFill>
                          <a:latin typeface="Arial" panose="020B0604020202020204" pitchFamily="34" charset="0"/>
                          <a:cs typeface="Arial" panose="020B0604020202020204" pitchFamily="34" charset="0"/>
                        </a:rPr>
                        <a:t>01</a:t>
                      </a:r>
                      <a:r>
                        <a:rPr lang="en-US" sz="6600" baseline="30000" dirty="0">
                          <a:solidFill>
                            <a:schemeClr val="tx1"/>
                          </a:solidFill>
                          <a:latin typeface="Arial" panose="020B0604020202020204" pitchFamily="34" charset="0"/>
                          <a:cs typeface="Arial" panose="020B0604020202020204" pitchFamily="34" charset="0"/>
                        </a:rPr>
                        <a:t>st</a:t>
                      </a:r>
                      <a:r>
                        <a:rPr lang="en-US" sz="6600" dirty="0">
                          <a:solidFill>
                            <a:schemeClr val="tx1"/>
                          </a:solidFill>
                          <a:latin typeface="Arial" panose="020B0604020202020204" pitchFamily="34" charset="0"/>
                          <a:cs typeface="Arial" panose="020B0604020202020204" pitchFamily="34" charset="0"/>
                        </a:rPr>
                        <a:t> Day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830284"/>
                  </a:ext>
                </a:extLst>
              </a:tr>
              <a:tr h="1462348">
                <a:tc>
                  <a:txBody>
                    <a:bodyPr/>
                    <a:lstStyle/>
                    <a:p>
                      <a:r>
                        <a:rPr lang="en-US" sz="6600" dirty="0">
                          <a:solidFill>
                            <a:schemeClr val="tx1"/>
                          </a:solidFill>
                          <a:latin typeface="Arial" panose="020B0604020202020204" pitchFamily="34" charset="0"/>
                          <a:cs typeface="Arial" panose="020B0604020202020204" pitchFamily="34" charset="0"/>
                        </a:rPr>
                        <a:t>End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6600" dirty="0">
                          <a:solidFill>
                            <a:schemeClr val="tx1"/>
                          </a:solidFill>
                          <a:latin typeface="Arial" panose="020B0604020202020204" pitchFamily="34" charset="0"/>
                          <a:cs typeface="Arial" panose="020B0604020202020204" pitchFamily="34" charset="0"/>
                        </a:rPr>
                        <a:t>Last Day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645800"/>
                  </a:ext>
                </a:extLst>
              </a:tr>
            </a:tbl>
          </a:graphicData>
        </a:graphic>
      </p:graphicFrame>
    </p:spTree>
    <p:extLst>
      <p:ext uri="{BB962C8B-B14F-4D97-AF65-F5344CB8AC3E}">
        <p14:creationId xmlns:p14="http://schemas.microsoft.com/office/powerpoint/2010/main" val="21424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98A55-A334-3A1C-8A16-5179897F6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0"/>
            <a:ext cx="16535399" cy="10287000"/>
          </a:xfrm>
          <a:prstGeom prst="rect">
            <a:avLst/>
          </a:prstGeom>
        </p:spPr>
      </p:pic>
    </p:spTree>
    <p:extLst>
      <p:ext uri="{BB962C8B-B14F-4D97-AF65-F5344CB8AC3E}">
        <p14:creationId xmlns:p14="http://schemas.microsoft.com/office/powerpoint/2010/main" val="112074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5D6D7-7455-9AA3-F625-204AA6821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0500"/>
            <a:ext cx="15697200" cy="9525000"/>
          </a:xfrm>
          <a:prstGeom prst="rect">
            <a:avLst/>
          </a:prstGeom>
        </p:spPr>
      </p:pic>
    </p:spTree>
    <p:extLst>
      <p:ext uri="{BB962C8B-B14F-4D97-AF65-F5344CB8AC3E}">
        <p14:creationId xmlns:p14="http://schemas.microsoft.com/office/powerpoint/2010/main" val="43375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3E5936-0DB9-784E-2718-6EF9A703E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4300"/>
            <a:ext cx="16992600" cy="9677400"/>
          </a:xfrm>
          <a:prstGeom prst="rect">
            <a:avLst/>
          </a:prstGeom>
        </p:spPr>
      </p:pic>
    </p:spTree>
    <p:extLst>
      <p:ext uri="{BB962C8B-B14F-4D97-AF65-F5344CB8AC3E}">
        <p14:creationId xmlns:p14="http://schemas.microsoft.com/office/powerpoint/2010/main" val="69109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B740CF-0B2E-6ACD-565F-D480F245B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16306800" cy="9867900"/>
          </a:xfrm>
          <a:prstGeom prst="rect">
            <a:avLst/>
          </a:prstGeom>
        </p:spPr>
      </p:pic>
    </p:spTree>
    <p:extLst>
      <p:ext uri="{BB962C8B-B14F-4D97-AF65-F5344CB8AC3E}">
        <p14:creationId xmlns:p14="http://schemas.microsoft.com/office/powerpoint/2010/main" val="134021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EE04F-91F6-C6C9-A79E-5A95CED9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17678400" cy="9944100"/>
          </a:xfrm>
          <a:prstGeom prst="rect">
            <a:avLst/>
          </a:prstGeom>
        </p:spPr>
      </p:pic>
    </p:spTree>
    <p:extLst>
      <p:ext uri="{BB962C8B-B14F-4D97-AF65-F5344CB8AC3E}">
        <p14:creationId xmlns:p14="http://schemas.microsoft.com/office/powerpoint/2010/main" val="478746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01D115-4250-E4FA-83D9-6E741A733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0500"/>
            <a:ext cx="15849600" cy="10287000"/>
          </a:xfrm>
          <a:prstGeom prst="rect">
            <a:avLst/>
          </a:prstGeom>
        </p:spPr>
      </p:pic>
    </p:spTree>
    <p:extLst>
      <p:ext uri="{BB962C8B-B14F-4D97-AF65-F5344CB8AC3E}">
        <p14:creationId xmlns:p14="http://schemas.microsoft.com/office/powerpoint/2010/main" val="155896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4F9CC-48A6-81DE-0C0D-7AE5121EC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90537"/>
            <a:ext cx="17373599" cy="9305925"/>
          </a:xfrm>
          <a:prstGeom prst="rect">
            <a:avLst/>
          </a:prstGeom>
        </p:spPr>
      </p:pic>
    </p:spTree>
    <p:extLst>
      <p:ext uri="{BB962C8B-B14F-4D97-AF65-F5344CB8AC3E}">
        <p14:creationId xmlns:p14="http://schemas.microsoft.com/office/powerpoint/2010/main" val="2452938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2095500"/>
            <a:ext cx="16459200" cy="6247864"/>
          </a:xfrm>
          <a:prstGeom prst="rect">
            <a:avLst/>
          </a:prstGeom>
          <a:noFill/>
        </p:spPr>
        <p:txBody>
          <a:bodyPr wrap="square" rtlCol="0">
            <a:spAutoFit/>
          </a:bodyPr>
          <a:lstStyle/>
          <a:p>
            <a:pPr algn="ctr"/>
            <a:r>
              <a:rPr lang="en-US" sz="8000" dirty="0">
                <a:latin typeface="Arial Black" panose="020B0A04020102020204" pitchFamily="34" charset="0"/>
              </a:rPr>
              <a:t>AS PER VESSEL COA’S</a:t>
            </a:r>
          </a:p>
          <a:p>
            <a:pPr algn="ctr"/>
            <a:r>
              <a:rPr lang="en-US" sz="8000" dirty="0">
                <a:latin typeface="Arial Black" panose="020B0A04020102020204" pitchFamily="34" charset="0"/>
              </a:rPr>
              <a:t>STANDARD SPECIFICATIONS</a:t>
            </a:r>
          </a:p>
          <a:p>
            <a:pPr algn="ctr"/>
            <a:r>
              <a:rPr lang="en-US" sz="8000" dirty="0">
                <a:latin typeface="Arial Black" panose="020B0A04020102020204" pitchFamily="34" charset="0"/>
              </a:rPr>
              <a:t>GCV – ARB</a:t>
            </a:r>
          </a:p>
          <a:p>
            <a:pPr algn="ctr"/>
            <a:r>
              <a:rPr lang="en-US" sz="8000" dirty="0">
                <a:latin typeface="Arial Black" panose="020B0A04020102020204" pitchFamily="34" charset="0"/>
              </a:rPr>
              <a:t>MOISTURE – ARB</a:t>
            </a:r>
          </a:p>
          <a:p>
            <a:pPr algn="ctr"/>
            <a:r>
              <a:rPr lang="en-US" sz="8000" dirty="0">
                <a:latin typeface="Arial Black" panose="020B0A04020102020204" pitchFamily="34" charset="0"/>
              </a:rPr>
              <a:t>ASH - ADB</a:t>
            </a:r>
          </a:p>
        </p:txBody>
      </p:sp>
    </p:spTree>
    <p:extLst>
      <p:ext uri="{BB962C8B-B14F-4D97-AF65-F5344CB8AC3E}">
        <p14:creationId xmlns:p14="http://schemas.microsoft.com/office/powerpoint/2010/main" val="18289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2095500"/>
            <a:ext cx="16764000" cy="6247864"/>
          </a:xfrm>
          <a:prstGeom prst="rect">
            <a:avLst/>
          </a:prstGeom>
          <a:noFill/>
        </p:spPr>
        <p:txBody>
          <a:bodyPr wrap="square" rtlCol="0">
            <a:spAutoFit/>
          </a:bodyPr>
          <a:lstStyle/>
          <a:p>
            <a:pPr algn="ctr"/>
            <a:r>
              <a:rPr lang="en-US" sz="8000" dirty="0">
                <a:latin typeface="Arial Black" panose="020B0A04020102020204" pitchFamily="34" charset="0"/>
              </a:rPr>
              <a:t>OUR QC LAB HAS PROVISION FOR CHECKING</a:t>
            </a:r>
          </a:p>
          <a:p>
            <a:pPr algn="ctr"/>
            <a:r>
              <a:rPr lang="en-US" sz="8000" dirty="0">
                <a:latin typeface="Arial Black" panose="020B0A04020102020204" pitchFamily="34" charset="0"/>
              </a:rPr>
              <a:t>GCV – ARB</a:t>
            </a:r>
          </a:p>
          <a:p>
            <a:pPr algn="ctr"/>
            <a:r>
              <a:rPr lang="en-US" sz="8000" dirty="0">
                <a:latin typeface="Arial Black" panose="020B0A04020102020204" pitchFamily="34" charset="0"/>
              </a:rPr>
              <a:t>MOISTURE – ARB</a:t>
            </a:r>
          </a:p>
          <a:p>
            <a:pPr algn="ctr"/>
            <a:r>
              <a:rPr lang="en-US" sz="8000" dirty="0">
                <a:latin typeface="Arial Black" panose="020B0A04020102020204" pitchFamily="34" charset="0"/>
              </a:rPr>
              <a:t>ASH – DB ONLY</a:t>
            </a:r>
          </a:p>
        </p:txBody>
      </p:sp>
    </p:spTree>
    <p:extLst>
      <p:ext uri="{BB962C8B-B14F-4D97-AF65-F5344CB8AC3E}">
        <p14:creationId xmlns:p14="http://schemas.microsoft.com/office/powerpoint/2010/main" val="2756148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2095500"/>
            <a:ext cx="16764000" cy="3785652"/>
          </a:xfrm>
          <a:prstGeom prst="rect">
            <a:avLst/>
          </a:prstGeom>
          <a:noFill/>
        </p:spPr>
        <p:txBody>
          <a:bodyPr wrap="square" rtlCol="0">
            <a:spAutoFit/>
          </a:bodyPr>
          <a:lstStyle/>
          <a:p>
            <a:pPr algn="ctr"/>
            <a:r>
              <a:rPr lang="en-US" sz="8000" dirty="0">
                <a:latin typeface="Arial Black" panose="020B0A04020102020204" pitchFamily="34" charset="0"/>
              </a:rPr>
              <a:t>HENCE, WE CAN APPLY FORMULA TO CONVERT</a:t>
            </a:r>
          </a:p>
          <a:p>
            <a:pPr algn="ctr"/>
            <a:r>
              <a:rPr lang="en-US" sz="8000" dirty="0">
                <a:latin typeface="Arial Black" panose="020B0A04020102020204" pitchFamily="34" charset="0"/>
              </a:rPr>
              <a:t> DB TO ADB </a:t>
            </a:r>
          </a:p>
        </p:txBody>
      </p:sp>
    </p:spTree>
    <p:extLst>
      <p:ext uri="{BB962C8B-B14F-4D97-AF65-F5344CB8AC3E}">
        <p14:creationId xmlns:p14="http://schemas.microsoft.com/office/powerpoint/2010/main" val="3609830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B442-5039-48BA-DBCD-35B1C202769B}"/>
              </a:ext>
            </a:extLst>
          </p:cNvPr>
          <p:cNvSpPr>
            <a:spLocks noGrp="1"/>
          </p:cNvSpPr>
          <p:nvPr>
            <p:ph type="title"/>
          </p:nvPr>
        </p:nvSpPr>
        <p:spPr/>
        <p:txBody>
          <a:bodyPr/>
          <a:lstStyle/>
          <a:p>
            <a:r>
              <a:rPr lang="en-US" dirty="0"/>
              <a:t>SCRUM TEAM</a:t>
            </a:r>
          </a:p>
        </p:txBody>
      </p:sp>
      <p:graphicFrame>
        <p:nvGraphicFramePr>
          <p:cNvPr id="6" name="Table 6">
            <a:extLst>
              <a:ext uri="{FF2B5EF4-FFF2-40B4-BE49-F238E27FC236}">
                <a16:creationId xmlns:a16="http://schemas.microsoft.com/office/drawing/2014/main" id="{FEA6F14C-E208-A3C4-4BE0-E1EB522F6BC8}"/>
              </a:ext>
            </a:extLst>
          </p:cNvPr>
          <p:cNvGraphicFramePr>
            <a:graphicFrameLocks noGrp="1"/>
          </p:cNvGraphicFramePr>
          <p:nvPr>
            <p:extLst>
              <p:ext uri="{D42A27DB-BD31-4B8C-83A1-F6EECF244321}">
                <p14:modId xmlns:p14="http://schemas.microsoft.com/office/powerpoint/2010/main" val="2496527375"/>
              </p:ext>
            </p:extLst>
          </p:nvPr>
        </p:nvGraphicFramePr>
        <p:xfrm>
          <a:off x="1371599" y="1355955"/>
          <a:ext cx="15544800" cy="7645061"/>
        </p:xfrm>
        <a:graphic>
          <a:graphicData uri="http://schemas.openxmlformats.org/drawingml/2006/table">
            <a:tbl>
              <a:tblPr firstRow="1" bandRow="1">
                <a:tableStyleId>{5C22544A-7EE6-4342-B048-85BDC9FD1C3A}</a:tableStyleId>
              </a:tblPr>
              <a:tblGrid>
                <a:gridCol w="5461686">
                  <a:extLst>
                    <a:ext uri="{9D8B030D-6E8A-4147-A177-3AD203B41FA5}">
                      <a16:colId xmlns:a16="http://schemas.microsoft.com/office/drawing/2014/main" val="3895760580"/>
                    </a:ext>
                  </a:extLst>
                </a:gridCol>
                <a:gridCol w="10083114">
                  <a:extLst>
                    <a:ext uri="{9D8B030D-6E8A-4147-A177-3AD203B41FA5}">
                      <a16:colId xmlns:a16="http://schemas.microsoft.com/office/drawing/2014/main" val="30575826"/>
                    </a:ext>
                  </a:extLst>
                </a:gridCol>
              </a:tblGrid>
              <a:tr h="1221910">
                <a:tc>
                  <a:txBody>
                    <a:bodyPr/>
                    <a:lstStyle/>
                    <a:p>
                      <a:r>
                        <a:rPr lang="en-US" sz="4000" b="1" dirty="0">
                          <a:solidFill>
                            <a:schemeClr val="tx1"/>
                          </a:solidFill>
                          <a:latin typeface="Arial" panose="020B0604020202020204" pitchFamily="34" charset="0"/>
                          <a:cs typeface="Arial" panose="020B0604020202020204" pitchFamily="34" charset="0"/>
                        </a:rPr>
                        <a:t>Scrum Master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4000" b="1" dirty="0">
                          <a:solidFill>
                            <a:schemeClr val="tx1"/>
                          </a:solidFill>
                          <a:latin typeface="Arial" panose="020B0604020202020204" pitchFamily="34" charset="0"/>
                          <a:cs typeface="Arial" panose="020B0604020202020204" pitchFamily="34" charset="0"/>
                        </a:rPr>
                        <a:t>Scrum Master</a:t>
                      </a:r>
                    </a:p>
                    <a:p>
                      <a:endParaRPr lang="en-US" sz="40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4928932"/>
                  </a:ext>
                </a:extLst>
              </a:tr>
              <a:tr h="1221910">
                <a:tc>
                  <a:txBody>
                    <a:bodyPr/>
                    <a:lstStyle/>
                    <a:p>
                      <a:r>
                        <a:rPr lang="en-US" sz="4000" b="1" dirty="0">
                          <a:solidFill>
                            <a:schemeClr val="tx1"/>
                          </a:solidFill>
                          <a:latin typeface="Arial" panose="020B0604020202020204" pitchFamily="34" charset="0"/>
                          <a:cs typeface="Arial" panose="020B0604020202020204" pitchFamily="34" charset="0"/>
                        </a:rPr>
                        <a:t>Product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4000" b="1" dirty="0">
                          <a:solidFill>
                            <a:schemeClr val="tx1"/>
                          </a:solidFill>
                          <a:latin typeface="Arial" panose="020B0604020202020204" pitchFamily="34" charset="0"/>
                          <a:cs typeface="Arial" panose="020B0604020202020204" pitchFamily="34" charset="0"/>
                        </a:rPr>
                        <a:t>Fuel Procurement Team</a:t>
                      </a:r>
                    </a:p>
                    <a:p>
                      <a:endParaRPr lang="en-US" sz="40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830284"/>
                  </a:ext>
                </a:extLst>
              </a:tr>
              <a:tr h="5023781">
                <a:tc>
                  <a:txBody>
                    <a:bodyPr/>
                    <a:lstStyle/>
                    <a:p>
                      <a:r>
                        <a:rPr lang="en-US" sz="4000" b="1" dirty="0">
                          <a:solidFill>
                            <a:schemeClr val="tx1"/>
                          </a:solidFill>
                          <a:latin typeface="Arial" panose="020B0604020202020204" pitchFamily="34" charset="0"/>
                          <a:cs typeface="Arial" panose="020B0604020202020204" pitchFamily="34" charset="0"/>
                        </a:rPr>
                        <a:t>Developers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4000" b="1" dirty="0">
                          <a:solidFill>
                            <a:schemeClr val="tx1"/>
                          </a:solidFill>
                          <a:latin typeface="Arial" panose="020B0604020202020204" pitchFamily="34" charset="0"/>
                          <a:cs typeface="Arial" panose="020B0604020202020204" pitchFamily="34" charset="0"/>
                        </a:rPr>
                        <a:t>1) Weighbridge</a:t>
                      </a:r>
                    </a:p>
                    <a:p>
                      <a:r>
                        <a:rPr lang="en-US" sz="4000" b="1" dirty="0">
                          <a:solidFill>
                            <a:schemeClr val="tx1"/>
                          </a:solidFill>
                          <a:latin typeface="Arial" panose="020B0604020202020204" pitchFamily="34" charset="0"/>
                          <a:cs typeface="Arial" panose="020B0604020202020204" pitchFamily="34" charset="0"/>
                        </a:rPr>
                        <a:t>2) Logistics</a:t>
                      </a:r>
                    </a:p>
                    <a:p>
                      <a:r>
                        <a:rPr lang="en-US" sz="4000" b="1" dirty="0">
                          <a:solidFill>
                            <a:schemeClr val="tx1"/>
                          </a:solidFill>
                          <a:latin typeface="Arial" panose="020B0604020202020204" pitchFamily="34" charset="0"/>
                          <a:cs typeface="Arial" panose="020B0604020202020204" pitchFamily="34" charset="0"/>
                        </a:rPr>
                        <a:t>3) Commercial</a:t>
                      </a:r>
                    </a:p>
                    <a:p>
                      <a:r>
                        <a:rPr lang="en-US" sz="4000" b="1" dirty="0">
                          <a:solidFill>
                            <a:schemeClr val="tx1"/>
                          </a:solidFill>
                          <a:latin typeface="Arial" panose="020B0604020202020204" pitchFamily="34" charset="0"/>
                          <a:cs typeface="Arial" panose="020B0604020202020204" pitchFamily="34" charset="0"/>
                        </a:rPr>
                        <a:t>4) Stores</a:t>
                      </a:r>
                    </a:p>
                    <a:p>
                      <a:r>
                        <a:rPr lang="en-US" sz="4000" b="1" dirty="0">
                          <a:solidFill>
                            <a:schemeClr val="tx1"/>
                          </a:solidFill>
                          <a:latin typeface="Arial" panose="020B0604020202020204" pitchFamily="34" charset="0"/>
                          <a:cs typeface="Arial" panose="020B0604020202020204" pitchFamily="34" charset="0"/>
                        </a:rPr>
                        <a:t>5) Boiler</a:t>
                      </a:r>
                    </a:p>
                    <a:p>
                      <a:r>
                        <a:rPr lang="en-US" sz="4000" b="1" dirty="0">
                          <a:solidFill>
                            <a:schemeClr val="tx1"/>
                          </a:solidFill>
                          <a:latin typeface="Arial" panose="020B0604020202020204" pitchFamily="34" charset="0"/>
                          <a:cs typeface="Arial" panose="020B0604020202020204" pitchFamily="34" charset="0"/>
                        </a:rPr>
                        <a:t>6) Accounts</a:t>
                      </a:r>
                    </a:p>
                    <a:p>
                      <a:r>
                        <a:rPr lang="en-US" sz="4000" b="1" dirty="0">
                          <a:solidFill>
                            <a:schemeClr val="tx1"/>
                          </a:solidFill>
                          <a:latin typeface="Arial" panose="020B0604020202020204" pitchFamily="34" charset="0"/>
                          <a:cs typeface="Arial" panose="020B0604020202020204" pitchFamily="34" charset="0"/>
                        </a:rPr>
                        <a:t>7) Quality Control</a:t>
                      </a:r>
                    </a:p>
                    <a:p>
                      <a:endParaRPr lang="en-US" sz="40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645800"/>
                  </a:ext>
                </a:extLst>
              </a:tr>
            </a:tbl>
          </a:graphicData>
        </a:graphic>
      </p:graphicFrame>
    </p:spTree>
    <p:extLst>
      <p:ext uri="{BB962C8B-B14F-4D97-AF65-F5344CB8AC3E}">
        <p14:creationId xmlns:p14="http://schemas.microsoft.com/office/powerpoint/2010/main" val="378838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219F86-E15E-FFCF-D2F8-0A67D486C68A}"/>
              </a:ext>
            </a:extLst>
          </p:cNvPr>
          <p:cNvGraphicFramePr>
            <a:graphicFrameLocks noGrp="1"/>
          </p:cNvGraphicFramePr>
          <p:nvPr>
            <p:extLst>
              <p:ext uri="{D42A27DB-BD31-4B8C-83A1-F6EECF244321}">
                <p14:modId xmlns:p14="http://schemas.microsoft.com/office/powerpoint/2010/main" val="1040670213"/>
              </p:ext>
            </p:extLst>
          </p:nvPr>
        </p:nvGraphicFramePr>
        <p:xfrm>
          <a:off x="990600" y="495300"/>
          <a:ext cx="16306799" cy="8077200"/>
        </p:xfrm>
        <a:graphic>
          <a:graphicData uri="http://schemas.openxmlformats.org/drawingml/2006/table">
            <a:tbl>
              <a:tblPr>
                <a:tableStyleId>{5C22544A-7EE6-4342-B048-85BDC9FD1C3A}</a:tableStyleId>
              </a:tblPr>
              <a:tblGrid>
                <a:gridCol w="2514600">
                  <a:extLst>
                    <a:ext uri="{9D8B030D-6E8A-4147-A177-3AD203B41FA5}">
                      <a16:colId xmlns:a16="http://schemas.microsoft.com/office/drawing/2014/main" val="4007467939"/>
                    </a:ext>
                  </a:extLst>
                </a:gridCol>
                <a:gridCol w="13792199">
                  <a:extLst>
                    <a:ext uri="{9D8B030D-6E8A-4147-A177-3AD203B41FA5}">
                      <a16:colId xmlns:a16="http://schemas.microsoft.com/office/drawing/2014/main" val="678784064"/>
                    </a:ext>
                  </a:extLst>
                </a:gridCol>
              </a:tblGrid>
              <a:tr h="2019300">
                <a:tc>
                  <a:txBody>
                    <a:bodyPr/>
                    <a:lstStyle/>
                    <a:p>
                      <a:pPr algn="l" fontAlgn="ctr"/>
                      <a:r>
                        <a:rPr lang="en-US" sz="4000" u="none" strike="noStrike" dirty="0">
                          <a:effectLst/>
                        </a:rPr>
                        <a:t>GCV (DB)</a:t>
                      </a:r>
                      <a:endParaRPr lang="en-US" sz="40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4000" u="none" strike="noStrike" dirty="0">
                          <a:effectLst/>
                        </a:rPr>
                        <a:t>GCV ADB / ( 1 - (INHERENT MOISTURE / 100) )</a:t>
                      </a:r>
                      <a:endParaRPr lang="en-US" sz="40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10088"/>
                  </a:ext>
                </a:extLst>
              </a:tr>
              <a:tr h="2019300">
                <a:tc>
                  <a:txBody>
                    <a:bodyPr/>
                    <a:lstStyle/>
                    <a:p>
                      <a:pPr algn="l" fontAlgn="ctr"/>
                      <a:r>
                        <a:rPr lang="en-US" sz="4000" u="none" strike="noStrike">
                          <a:effectLst/>
                        </a:rPr>
                        <a:t>GCV (ADB)</a:t>
                      </a:r>
                      <a:endParaRPr lang="en-US" sz="4000" b="0"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de-DE" sz="4000" u="none" strike="noStrike" dirty="0">
                          <a:effectLst/>
                        </a:rPr>
                        <a:t>GCV DB x ( 1 - (INHERENT MOISTURE / 100) )</a:t>
                      </a:r>
                      <a:endParaRPr lang="de-DE" sz="40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6827694"/>
                  </a:ext>
                </a:extLst>
              </a:tr>
              <a:tr h="2019300">
                <a:tc>
                  <a:txBody>
                    <a:bodyPr/>
                    <a:lstStyle/>
                    <a:p>
                      <a:pPr algn="l" fontAlgn="ctr"/>
                      <a:r>
                        <a:rPr lang="en-US" sz="4000" u="none" strike="noStrike">
                          <a:effectLst/>
                        </a:rPr>
                        <a:t>GCV (ADB)</a:t>
                      </a:r>
                      <a:endParaRPr lang="en-US" sz="4000" b="0"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4000" u="none" strike="noStrike" dirty="0">
                          <a:effectLst/>
                        </a:rPr>
                        <a:t>GCV ARB x (100 - INHERENT MOISTURE) / (100 - TOTAL MOISTURE)</a:t>
                      </a:r>
                      <a:endParaRPr lang="fr-FR" sz="40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791789"/>
                  </a:ext>
                </a:extLst>
              </a:tr>
              <a:tr h="2019300">
                <a:tc>
                  <a:txBody>
                    <a:bodyPr/>
                    <a:lstStyle/>
                    <a:p>
                      <a:pPr algn="l" fontAlgn="ctr"/>
                      <a:r>
                        <a:rPr lang="en-US" sz="4000" u="none" strike="noStrike">
                          <a:effectLst/>
                        </a:rPr>
                        <a:t>GCV (ARB)</a:t>
                      </a:r>
                      <a:endParaRPr lang="en-US" sz="4000" b="0"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4000" u="none" strike="noStrike" dirty="0">
                          <a:effectLst/>
                        </a:rPr>
                        <a:t>GCV ADB / ( (100 - INHERENT MOISTURE) / (100 - TOTAL MOISTURE) )</a:t>
                      </a:r>
                      <a:endParaRPr lang="en-US" sz="40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9209644"/>
                  </a:ext>
                </a:extLst>
              </a:tr>
            </a:tbl>
          </a:graphicData>
        </a:graphic>
      </p:graphicFrame>
    </p:spTree>
    <p:extLst>
      <p:ext uri="{BB962C8B-B14F-4D97-AF65-F5344CB8AC3E}">
        <p14:creationId xmlns:p14="http://schemas.microsoft.com/office/powerpoint/2010/main" val="2295992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5621000" cy="7478970"/>
          </a:xfrm>
          <a:prstGeom prst="rect">
            <a:avLst/>
          </a:prstGeom>
          <a:noFill/>
        </p:spPr>
        <p:txBody>
          <a:bodyPr wrap="square" rtlCol="0">
            <a:spAutoFit/>
          </a:bodyPr>
          <a:lstStyle/>
          <a:p>
            <a:pPr algn="ctr"/>
            <a:r>
              <a:rPr lang="en-US" sz="9600" dirty="0">
                <a:latin typeface="Arial Black" panose="020B0A04020102020204" pitchFamily="34" charset="0"/>
              </a:rPr>
              <a:t>We are collecting quotes from Various Traders &amp; Adani before finalization of New Coal Contract</a:t>
            </a:r>
          </a:p>
        </p:txBody>
      </p:sp>
    </p:spTree>
    <p:extLst>
      <p:ext uri="{BB962C8B-B14F-4D97-AF65-F5344CB8AC3E}">
        <p14:creationId xmlns:p14="http://schemas.microsoft.com/office/powerpoint/2010/main" val="3350944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67B523B-62B1-1578-A306-E62CCB69FEA5}"/>
              </a:ext>
            </a:extLst>
          </p:cNvPr>
          <p:cNvGraphicFramePr>
            <a:graphicFrameLocks noGrp="1"/>
          </p:cNvGraphicFramePr>
          <p:nvPr>
            <p:extLst>
              <p:ext uri="{D42A27DB-BD31-4B8C-83A1-F6EECF244321}">
                <p14:modId xmlns:p14="http://schemas.microsoft.com/office/powerpoint/2010/main" val="1159819148"/>
              </p:ext>
            </p:extLst>
          </p:nvPr>
        </p:nvGraphicFramePr>
        <p:xfrm>
          <a:off x="533400" y="342900"/>
          <a:ext cx="17068799" cy="9524998"/>
        </p:xfrm>
        <a:graphic>
          <a:graphicData uri="http://schemas.openxmlformats.org/drawingml/2006/table">
            <a:tbl>
              <a:tblPr>
                <a:tableStyleId>{5C22544A-7EE6-4342-B048-85BDC9FD1C3A}</a:tableStyleId>
              </a:tblPr>
              <a:tblGrid>
                <a:gridCol w="1245898">
                  <a:extLst>
                    <a:ext uri="{9D8B030D-6E8A-4147-A177-3AD203B41FA5}">
                      <a16:colId xmlns:a16="http://schemas.microsoft.com/office/drawing/2014/main" val="2366872697"/>
                    </a:ext>
                  </a:extLst>
                </a:gridCol>
                <a:gridCol w="3363925">
                  <a:extLst>
                    <a:ext uri="{9D8B030D-6E8A-4147-A177-3AD203B41FA5}">
                      <a16:colId xmlns:a16="http://schemas.microsoft.com/office/drawing/2014/main" val="777964586"/>
                    </a:ext>
                  </a:extLst>
                </a:gridCol>
                <a:gridCol w="3114744">
                  <a:extLst>
                    <a:ext uri="{9D8B030D-6E8A-4147-A177-3AD203B41FA5}">
                      <a16:colId xmlns:a16="http://schemas.microsoft.com/office/drawing/2014/main" val="1549024316"/>
                    </a:ext>
                  </a:extLst>
                </a:gridCol>
                <a:gridCol w="3114744">
                  <a:extLst>
                    <a:ext uri="{9D8B030D-6E8A-4147-A177-3AD203B41FA5}">
                      <a16:colId xmlns:a16="http://schemas.microsoft.com/office/drawing/2014/main" val="2390031789"/>
                    </a:ext>
                  </a:extLst>
                </a:gridCol>
                <a:gridCol w="3114744">
                  <a:extLst>
                    <a:ext uri="{9D8B030D-6E8A-4147-A177-3AD203B41FA5}">
                      <a16:colId xmlns:a16="http://schemas.microsoft.com/office/drawing/2014/main" val="4135587163"/>
                    </a:ext>
                  </a:extLst>
                </a:gridCol>
                <a:gridCol w="3114744">
                  <a:extLst>
                    <a:ext uri="{9D8B030D-6E8A-4147-A177-3AD203B41FA5}">
                      <a16:colId xmlns:a16="http://schemas.microsoft.com/office/drawing/2014/main" val="2200376180"/>
                    </a:ext>
                  </a:extLst>
                </a:gridCol>
              </a:tblGrid>
              <a:tr h="680357">
                <a:tc gridSpan="6">
                  <a:txBody>
                    <a:bodyPr/>
                    <a:lstStyle/>
                    <a:p>
                      <a:pPr algn="ctr" fontAlgn="b"/>
                      <a:r>
                        <a:rPr lang="en-US" sz="3200" u="sng" strike="noStrike" dirty="0">
                          <a:effectLst/>
                        </a:rPr>
                        <a:t>STATEMENT SHOWING COAL QUOTES COMPARISON AS ON 08/01/2024</a:t>
                      </a:r>
                      <a:endParaRPr lang="en-US" sz="3200" b="1" i="0" u="sng"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038967"/>
                  </a:ext>
                </a:extLst>
              </a:tr>
              <a:tr h="680357">
                <a:tc>
                  <a:txBody>
                    <a:bodyPr/>
                    <a:lstStyle/>
                    <a:p>
                      <a:pPr algn="l" fontAlgn="b"/>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8785759"/>
                  </a:ext>
                </a:extLst>
              </a:tr>
              <a:tr h="680357">
                <a:tc>
                  <a:txBody>
                    <a:bodyPr/>
                    <a:lstStyle/>
                    <a:p>
                      <a:pPr algn="l" fontAlgn="b"/>
                      <a:r>
                        <a:rPr lang="en-US" sz="3200" u="none" strike="noStrike" dirty="0" err="1">
                          <a:effectLst/>
                        </a:rPr>
                        <a:t>S.No</a:t>
                      </a:r>
                      <a:r>
                        <a:rPr lang="en-US" sz="3200" u="none" strike="noStrike" dirty="0">
                          <a:effectLst/>
                        </a:rPr>
                        <a:t>.</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SPECIFICATIONS</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SUPPLIER</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521513"/>
                  </a:ext>
                </a:extLst>
              </a:tr>
              <a:tr h="680357">
                <a:tc>
                  <a:txBody>
                    <a:bodyPr/>
                    <a:lstStyle/>
                    <a:p>
                      <a:pPr algn="r" fontAlgn="b"/>
                      <a:r>
                        <a:rPr lang="en-US" sz="3200" u="none" strike="noStrike" dirty="0">
                          <a:effectLst/>
                        </a:rPr>
                        <a:t>1</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ADANI</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TOSHNIWAL</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MAHALAKSHMI</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SRIKRISHNA</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054986"/>
                  </a:ext>
                </a:extLst>
              </a:tr>
              <a:tr h="680357">
                <a:tc>
                  <a:txBody>
                    <a:bodyPr/>
                    <a:lstStyle/>
                    <a:p>
                      <a:pPr algn="r" fontAlgn="b"/>
                      <a:r>
                        <a:rPr lang="en-US" sz="3200" u="none" strike="noStrike" dirty="0">
                          <a:effectLst/>
                        </a:rPr>
                        <a:t>2</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PRICE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5125++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5300++</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5649++</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5650++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273819"/>
                  </a:ext>
                </a:extLst>
              </a:tr>
              <a:tr h="680357">
                <a:tc>
                  <a:txBody>
                    <a:bodyPr/>
                    <a:lstStyle/>
                    <a:p>
                      <a:pPr algn="r" fontAlgn="b"/>
                      <a:r>
                        <a:rPr lang="en-US" sz="3200" u="none" strike="noStrike" dirty="0">
                          <a:effectLst/>
                        </a:rPr>
                        <a:t>3</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GCV-ARB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3400 +/- 100</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3202714"/>
                  </a:ext>
                </a:extLst>
              </a:tr>
              <a:tr h="680357">
                <a:tc>
                  <a:txBody>
                    <a:bodyPr/>
                    <a:lstStyle/>
                    <a:p>
                      <a:pPr algn="r" fontAlgn="b"/>
                      <a:r>
                        <a:rPr lang="en-US" sz="3200" u="none" strike="noStrike" dirty="0">
                          <a:effectLst/>
                        </a:rPr>
                        <a:t>4</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TM-ARB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45-47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43 +/- 1%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7001261"/>
                  </a:ext>
                </a:extLst>
              </a:tr>
              <a:tr h="680357">
                <a:tc>
                  <a:txBody>
                    <a:bodyPr/>
                    <a:lstStyle/>
                    <a:p>
                      <a:pPr algn="r" fontAlgn="b"/>
                      <a:r>
                        <a:rPr lang="en-US" sz="3200" u="none" strike="noStrike">
                          <a:effectLst/>
                        </a:rPr>
                        <a:t>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IM-ADB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18-20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15 +/- 1%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13-16%</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7222315"/>
                  </a:ext>
                </a:extLst>
              </a:tr>
              <a:tr h="680357">
                <a:tc>
                  <a:txBody>
                    <a:bodyPr/>
                    <a:lstStyle/>
                    <a:p>
                      <a:pPr algn="r" fontAlgn="b"/>
                      <a:r>
                        <a:rPr lang="en-US" sz="3200" u="none" strike="noStrike">
                          <a:effectLst/>
                        </a:rPr>
                        <a:t>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dirty="0">
                          <a:effectLst/>
                        </a:rPr>
                        <a:t>VM-ADB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39-41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 </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38-42</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155548"/>
                  </a:ext>
                </a:extLst>
              </a:tr>
              <a:tr h="680357">
                <a:tc>
                  <a:txBody>
                    <a:bodyPr/>
                    <a:lstStyle/>
                    <a:p>
                      <a:pPr algn="r" fontAlgn="b"/>
                      <a:r>
                        <a:rPr lang="en-US" sz="3200" u="none" strike="noStrike">
                          <a:effectLst/>
                        </a:rPr>
                        <a:t>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dirty="0">
                          <a:effectLst/>
                        </a:rPr>
                        <a:t>ASH-ADB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 +/- 1%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7%</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513260"/>
                  </a:ext>
                </a:extLst>
              </a:tr>
              <a:tr h="680357">
                <a:tc>
                  <a:txBody>
                    <a:bodyPr/>
                    <a:lstStyle/>
                    <a:p>
                      <a:pPr algn="r" fontAlgn="b"/>
                      <a:r>
                        <a:rPr lang="en-US" sz="3200" u="none" strike="noStrike">
                          <a:effectLst/>
                        </a:rPr>
                        <a:t>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dirty="0">
                          <a:effectLst/>
                        </a:rPr>
                        <a:t>SULPHUR</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564632"/>
                  </a:ext>
                </a:extLst>
              </a:tr>
              <a:tr h="680357">
                <a:tc>
                  <a:txBody>
                    <a:bodyPr/>
                    <a:lstStyle/>
                    <a:p>
                      <a:pPr algn="r" fontAlgn="b"/>
                      <a:r>
                        <a:rPr lang="en-US" sz="3200" u="none" strike="noStrike">
                          <a:effectLst/>
                        </a:rPr>
                        <a:t>9</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SIZE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0-50 MM</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0-50 MM</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7318226"/>
                  </a:ext>
                </a:extLst>
              </a:tr>
              <a:tr h="680357">
                <a:tc>
                  <a:txBody>
                    <a:bodyPr/>
                    <a:lstStyle/>
                    <a:p>
                      <a:pPr algn="r" fontAlgn="b"/>
                      <a:r>
                        <a:rPr lang="en-US" sz="3200" u="none" strike="noStrike">
                          <a:effectLst/>
                        </a:rPr>
                        <a:t>10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GCV - 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 </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4800 - 5000</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 </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 </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608870"/>
                  </a:ext>
                </a:extLst>
              </a:tr>
              <a:tr h="680357">
                <a:tc>
                  <a:txBody>
                    <a:bodyPr/>
                    <a:lstStyle/>
                    <a:p>
                      <a:pPr algn="r" fontAlgn="b"/>
                      <a:r>
                        <a:rPr lang="en-US" sz="3200" u="none" strike="noStrike">
                          <a:effectLst/>
                        </a:rPr>
                        <a:t>11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FIXED CARBON</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BY DIFFERENCE</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BY DIFFERENCE</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417018"/>
                  </a:ext>
                </a:extLst>
              </a:tr>
            </a:tbl>
          </a:graphicData>
        </a:graphic>
      </p:graphicFrame>
    </p:spTree>
    <p:extLst>
      <p:ext uri="{BB962C8B-B14F-4D97-AF65-F5344CB8AC3E}">
        <p14:creationId xmlns:p14="http://schemas.microsoft.com/office/powerpoint/2010/main" val="4005703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6EE82AF-B7EF-8B42-8C5A-CDE20CFE1B29}"/>
              </a:ext>
            </a:extLst>
          </p:cNvPr>
          <p:cNvGraphicFramePr>
            <a:graphicFrameLocks noGrp="1"/>
          </p:cNvGraphicFramePr>
          <p:nvPr>
            <p:extLst>
              <p:ext uri="{D42A27DB-BD31-4B8C-83A1-F6EECF244321}">
                <p14:modId xmlns:p14="http://schemas.microsoft.com/office/powerpoint/2010/main" val="3144229308"/>
              </p:ext>
            </p:extLst>
          </p:nvPr>
        </p:nvGraphicFramePr>
        <p:xfrm>
          <a:off x="685800" y="419100"/>
          <a:ext cx="17068799" cy="9372600"/>
        </p:xfrm>
        <a:graphic>
          <a:graphicData uri="http://schemas.openxmlformats.org/drawingml/2006/table">
            <a:tbl>
              <a:tblPr>
                <a:tableStyleId>{5C22544A-7EE6-4342-B048-85BDC9FD1C3A}</a:tableStyleId>
              </a:tblPr>
              <a:tblGrid>
                <a:gridCol w="1245898">
                  <a:extLst>
                    <a:ext uri="{9D8B030D-6E8A-4147-A177-3AD203B41FA5}">
                      <a16:colId xmlns:a16="http://schemas.microsoft.com/office/drawing/2014/main" val="2526505409"/>
                    </a:ext>
                  </a:extLst>
                </a:gridCol>
                <a:gridCol w="3363925">
                  <a:extLst>
                    <a:ext uri="{9D8B030D-6E8A-4147-A177-3AD203B41FA5}">
                      <a16:colId xmlns:a16="http://schemas.microsoft.com/office/drawing/2014/main" val="3142484446"/>
                    </a:ext>
                  </a:extLst>
                </a:gridCol>
                <a:gridCol w="3114744">
                  <a:extLst>
                    <a:ext uri="{9D8B030D-6E8A-4147-A177-3AD203B41FA5}">
                      <a16:colId xmlns:a16="http://schemas.microsoft.com/office/drawing/2014/main" val="4220135278"/>
                    </a:ext>
                  </a:extLst>
                </a:gridCol>
                <a:gridCol w="3114744">
                  <a:extLst>
                    <a:ext uri="{9D8B030D-6E8A-4147-A177-3AD203B41FA5}">
                      <a16:colId xmlns:a16="http://schemas.microsoft.com/office/drawing/2014/main" val="332329801"/>
                    </a:ext>
                  </a:extLst>
                </a:gridCol>
                <a:gridCol w="3114744">
                  <a:extLst>
                    <a:ext uri="{9D8B030D-6E8A-4147-A177-3AD203B41FA5}">
                      <a16:colId xmlns:a16="http://schemas.microsoft.com/office/drawing/2014/main" val="599495125"/>
                    </a:ext>
                  </a:extLst>
                </a:gridCol>
                <a:gridCol w="3114744">
                  <a:extLst>
                    <a:ext uri="{9D8B030D-6E8A-4147-A177-3AD203B41FA5}">
                      <a16:colId xmlns:a16="http://schemas.microsoft.com/office/drawing/2014/main" val="2012730072"/>
                    </a:ext>
                  </a:extLst>
                </a:gridCol>
              </a:tblGrid>
              <a:tr h="624840">
                <a:tc gridSpan="6">
                  <a:txBody>
                    <a:bodyPr/>
                    <a:lstStyle/>
                    <a:p>
                      <a:pPr algn="ctr" fontAlgn="b"/>
                      <a:r>
                        <a:rPr lang="en-US" sz="3200" u="sng" strike="noStrike" dirty="0">
                          <a:effectLst/>
                        </a:rPr>
                        <a:t>STATEMENT SHOWING COAL QUOTES COMPARISON AS ON 03/02/2024</a:t>
                      </a:r>
                      <a:endParaRPr lang="en-US" sz="3200" b="1" i="0" u="sng"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1737085"/>
                  </a:ext>
                </a:extLst>
              </a:tr>
              <a:tr h="624840">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292969"/>
                  </a:ext>
                </a:extLst>
              </a:tr>
              <a:tr h="624840">
                <a:tc>
                  <a:txBody>
                    <a:bodyPr/>
                    <a:lstStyle/>
                    <a:p>
                      <a:pPr algn="l" fontAlgn="b"/>
                      <a:r>
                        <a:rPr lang="en-US" sz="3200" u="none" strike="noStrike">
                          <a:effectLst/>
                        </a:rPr>
                        <a:t>S.No.</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dirty="0">
                          <a:effectLst/>
                        </a:rPr>
                        <a:t>SPECIFICATIONS</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SUPPLIER</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602706"/>
                  </a:ext>
                </a:extLst>
              </a:tr>
              <a:tr h="624840">
                <a:tc>
                  <a:txBody>
                    <a:bodyPr/>
                    <a:lstStyle/>
                    <a:p>
                      <a:pPr algn="r" fontAlgn="b"/>
                      <a:r>
                        <a:rPr lang="en-US" sz="3200" u="none" strike="noStrike">
                          <a:effectLst/>
                        </a:rPr>
                        <a: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ADANI</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TOSHNIWAL</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MAHALAKSHMI</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SRIKRISHNA</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9699498"/>
                  </a:ext>
                </a:extLst>
              </a:tr>
              <a:tr h="624840">
                <a:tc>
                  <a:txBody>
                    <a:bodyPr/>
                    <a:lstStyle/>
                    <a:p>
                      <a:pPr algn="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PRICE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5200++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5650++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5649++</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5850++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1551836"/>
                  </a:ext>
                </a:extLst>
              </a:tr>
              <a:tr h="624840">
                <a:tc>
                  <a:txBody>
                    <a:bodyPr/>
                    <a:lstStyle/>
                    <a:p>
                      <a:pPr algn="r" fontAlgn="b"/>
                      <a:r>
                        <a:rPr lang="en-US" sz="3200" u="none" strike="noStrike">
                          <a:effectLst/>
                        </a:rPr>
                        <a:t>3</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GCV-ARB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3400 +/- 100</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8665667"/>
                  </a:ext>
                </a:extLst>
              </a:tr>
              <a:tr h="624840">
                <a:tc>
                  <a:txBody>
                    <a:bodyPr/>
                    <a:lstStyle/>
                    <a:p>
                      <a:pPr algn="r" fontAlgn="b"/>
                      <a:r>
                        <a:rPr lang="en-US" sz="3200" u="none" strike="noStrike">
                          <a:effectLst/>
                        </a:rPr>
                        <a:t>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TM-ARB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45-47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42 +/- 1%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7165544"/>
                  </a:ext>
                </a:extLst>
              </a:tr>
              <a:tr h="624840">
                <a:tc>
                  <a:txBody>
                    <a:bodyPr/>
                    <a:lstStyle/>
                    <a:p>
                      <a:pPr algn="r" fontAlgn="b"/>
                      <a:r>
                        <a:rPr lang="en-US" sz="3200" u="none" strike="noStrike">
                          <a:effectLst/>
                        </a:rPr>
                        <a:t>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IM-ADB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18-20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15 +/- 1%</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13-16%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6984401"/>
                  </a:ext>
                </a:extLst>
              </a:tr>
              <a:tr h="624840">
                <a:tc>
                  <a:txBody>
                    <a:bodyPr/>
                    <a:lstStyle/>
                    <a:p>
                      <a:pPr algn="r" fontAlgn="b"/>
                      <a:r>
                        <a:rPr lang="en-US" sz="3200" u="none" strike="noStrike">
                          <a:effectLst/>
                        </a:rPr>
                        <a:t>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VM-ADB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39-41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 </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38-42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1469906"/>
                  </a:ext>
                </a:extLst>
              </a:tr>
              <a:tr h="624840">
                <a:tc>
                  <a:txBody>
                    <a:bodyPr/>
                    <a:lstStyle/>
                    <a:p>
                      <a:pPr algn="r" fontAlgn="b"/>
                      <a:r>
                        <a:rPr lang="en-US" sz="3200" u="none" strike="noStrike">
                          <a:effectLst/>
                        </a:rPr>
                        <a:t>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ASH-ADB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 +/- 1%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7%</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9970783"/>
                  </a:ext>
                </a:extLst>
              </a:tr>
              <a:tr h="624840">
                <a:tc>
                  <a:txBody>
                    <a:bodyPr/>
                    <a:lstStyle/>
                    <a:p>
                      <a:pPr algn="r" fontAlgn="b"/>
                      <a:r>
                        <a:rPr lang="en-US" sz="3200" u="none" strike="noStrike">
                          <a:effectLst/>
                        </a:rPr>
                        <a:t>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SULPHUR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&lt;1</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488520"/>
                  </a:ext>
                </a:extLst>
              </a:tr>
              <a:tr h="624840">
                <a:tc>
                  <a:txBody>
                    <a:bodyPr/>
                    <a:lstStyle/>
                    <a:p>
                      <a:pPr algn="r" fontAlgn="b"/>
                      <a:r>
                        <a:rPr lang="en-US" sz="3200" u="none" strike="noStrike">
                          <a:effectLst/>
                        </a:rPr>
                        <a:t>9</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SIZE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0-50 MM</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81314"/>
                  </a:ext>
                </a:extLst>
              </a:tr>
              <a:tr h="624840">
                <a:tc>
                  <a:txBody>
                    <a:bodyPr/>
                    <a:lstStyle/>
                    <a:p>
                      <a:pPr algn="r" fontAlgn="b"/>
                      <a:r>
                        <a:rPr lang="en-US" sz="3200" u="none" strike="noStrike">
                          <a:effectLst/>
                        </a:rPr>
                        <a:t>10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GCV - 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 </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4800 - 5000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 </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 </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8248576"/>
                  </a:ext>
                </a:extLst>
              </a:tr>
              <a:tr h="624840">
                <a:tc>
                  <a:txBody>
                    <a:bodyPr/>
                    <a:lstStyle/>
                    <a:p>
                      <a:pPr algn="r" fontAlgn="b"/>
                      <a:r>
                        <a:rPr lang="en-US" sz="3200" u="none" strike="noStrike">
                          <a:effectLst/>
                        </a:rPr>
                        <a:t>11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FIXED CARBON</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BY DIFFERENCE</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429720"/>
                  </a:ext>
                </a:extLst>
              </a:tr>
              <a:tr h="624840">
                <a:tc>
                  <a:txBody>
                    <a:bodyPr/>
                    <a:lstStyle/>
                    <a:p>
                      <a:pPr algn="r" fontAlgn="b"/>
                      <a:r>
                        <a:rPr lang="en-US" sz="3200" u="none" strike="noStrike">
                          <a:effectLst/>
                        </a:rPr>
                        <a:t>12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OFFER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New Offer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New Offer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Previous Offer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New Offer</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1841954"/>
                  </a:ext>
                </a:extLst>
              </a:tr>
            </a:tbl>
          </a:graphicData>
        </a:graphic>
      </p:graphicFrame>
    </p:spTree>
    <p:extLst>
      <p:ext uri="{BB962C8B-B14F-4D97-AF65-F5344CB8AC3E}">
        <p14:creationId xmlns:p14="http://schemas.microsoft.com/office/powerpoint/2010/main" val="1507946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D9D3AC2-BAED-9F34-ACA4-3AEB69205434}"/>
              </a:ext>
            </a:extLst>
          </p:cNvPr>
          <p:cNvGraphicFramePr>
            <a:graphicFrameLocks noGrp="1"/>
          </p:cNvGraphicFramePr>
          <p:nvPr>
            <p:extLst>
              <p:ext uri="{D42A27DB-BD31-4B8C-83A1-F6EECF244321}">
                <p14:modId xmlns:p14="http://schemas.microsoft.com/office/powerpoint/2010/main" val="2258015237"/>
              </p:ext>
            </p:extLst>
          </p:nvPr>
        </p:nvGraphicFramePr>
        <p:xfrm>
          <a:off x="304800" y="0"/>
          <a:ext cx="17602199" cy="9845687"/>
        </p:xfrm>
        <a:graphic>
          <a:graphicData uri="http://schemas.openxmlformats.org/drawingml/2006/table">
            <a:tbl>
              <a:tblPr>
                <a:tableStyleId>{5C22544A-7EE6-4342-B048-85BDC9FD1C3A}</a:tableStyleId>
              </a:tblPr>
              <a:tblGrid>
                <a:gridCol w="941295">
                  <a:extLst>
                    <a:ext uri="{9D8B030D-6E8A-4147-A177-3AD203B41FA5}">
                      <a16:colId xmlns:a16="http://schemas.microsoft.com/office/drawing/2014/main" val="1038759446"/>
                    </a:ext>
                  </a:extLst>
                </a:gridCol>
                <a:gridCol w="2541494">
                  <a:extLst>
                    <a:ext uri="{9D8B030D-6E8A-4147-A177-3AD203B41FA5}">
                      <a16:colId xmlns:a16="http://schemas.microsoft.com/office/drawing/2014/main" val="3922926780"/>
                    </a:ext>
                  </a:extLst>
                </a:gridCol>
                <a:gridCol w="2353235">
                  <a:extLst>
                    <a:ext uri="{9D8B030D-6E8A-4147-A177-3AD203B41FA5}">
                      <a16:colId xmlns:a16="http://schemas.microsoft.com/office/drawing/2014/main" val="4293380349"/>
                    </a:ext>
                  </a:extLst>
                </a:gridCol>
                <a:gridCol w="2353235">
                  <a:extLst>
                    <a:ext uri="{9D8B030D-6E8A-4147-A177-3AD203B41FA5}">
                      <a16:colId xmlns:a16="http://schemas.microsoft.com/office/drawing/2014/main" val="1452469226"/>
                    </a:ext>
                  </a:extLst>
                </a:gridCol>
                <a:gridCol w="2353235">
                  <a:extLst>
                    <a:ext uri="{9D8B030D-6E8A-4147-A177-3AD203B41FA5}">
                      <a16:colId xmlns:a16="http://schemas.microsoft.com/office/drawing/2014/main" val="1799970883"/>
                    </a:ext>
                  </a:extLst>
                </a:gridCol>
                <a:gridCol w="2353235">
                  <a:extLst>
                    <a:ext uri="{9D8B030D-6E8A-4147-A177-3AD203B41FA5}">
                      <a16:colId xmlns:a16="http://schemas.microsoft.com/office/drawing/2014/main" val="1851449201"/>
                    </a:ext>
                  </a:extLst>
                </a:gridCol>
                <a:gridCol w="2353235">
                  <a:extLst>
                    <a:ext uri="{9D8B030D-6E8A-4147-A177-3AD203B41FA5}">
                      <a16:colId xmlns:a16="http://schemas.microsoft.com/office/drawing/2014/main" val="860795364"/>
                    </a:ext>
                  </a:extLst>
                </a:gridCol>
                <a:gridCol w="2353235">
                  <a:extLst>
                    <a:ext uri="{9D8B030D-6E8A-4147-A177-3AD203B41FA5}">
                      <a16:colId xmlns:a16="http://schemas.microsoft.com/office/drawing/2014/main" val="3355697194"/>
                    </a:ext>
                  </a:extLst>
                </a:gridCol>
              </a:tblGrid>
              <a:tr h="670792">
                <a:tc gridSpan="8">
                  <a:txBody>
                    <a:bodyPr/>
                    <a:lstStyle/>
                    <a:p>
                      <a:pPr algn="ctr" fontAlgn="b"/>
                      <a:r>
                        <a:rPr lang="en-US" sz="3200" u="sng" strike="noStrike" dirty="0">
                          <a:effectLst/>
                        </a:rPr>
                        <a:t>STATEMENT SHOWING COAL QUOTES COMPARISON AS ON 12/03/2024</a:t>
                      </a:r>
                      <a:endParaRPr lang="en-US" sz="3200" b="1" i="0" u="sng"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99565587"/>
                  </a:ext>
                </a:extLst>
              </a:tr>
              <a:tr h="486324">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7562319"/>
                  </a:ext>
                </a:extLst>
              </a:tr>
              <a:tr h="963332">
                <a:tc>
                  <a:txBody>
                    <a:bodyPr/>
                    <a:lstStyle/>
                    <a:p>
                      <a:pPr algn="l" fontAlgn="b"/>
                      <a:r>
                        <a:rPr lang="en-US" sz="3200" u="none" strike="noStrike">
                          <a:effectLst/>
                        </a:rPr>
                        <a:t>S.No.</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dirty="0">
                          <a:effectLst/>
                        </a:rPr>
                        <a:t>SPECIFICATIONS</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2697823"/>
                  </a:ext>
                </a:extLst>
              </a:tr>
              <a:tr h="670792">
                <a:tc>
                  <a:txBody>
                    <a:bodyPr/>
                    <a:lstStyle/>
                    <a:p>
                      <a:pPr algn="r" fontAlgn="b"/>
                      <a:r>
                        <a:rPr lang="en-US" sz="3200" u="none" strike="noStrike">
                          <a:effectLst/>
                        </a:rPr>
                        <a: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Adani</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Sri Krishna</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Kriyas</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Gowtham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Toshniwal</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Tirumala</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01922"/>
                  </a:ext>
                </a:extLst>
              </a:tr>
              <a:tr h="670792">
                <a:tc>
                  <a:txBody>
                    <a:bodyPr/>
                    <a:lstStyle/>
                    <a:p>
                      <a:pPr algn="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PRICE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5200++</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5400++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5550++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5525++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5225++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5200++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981542"/>
                  </a:ext>
                </a:extLst>
              </a:tr>
              <a:tr h="670792">
                <a:tc>
                  <a:txBody>
                    <a:bodyPr/>
                    <a:lstStyle/>
                    <a:p>
                      <a:pPr algn="r" fontAlgn="b"/>
                      <a:r>
                        <a:rPr lang="en-US" sz="3200" u="none" strike="noStrike">
                          <a:effectLst/>
                        </a:rPr>
                        <a:t>3</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GCV-ARB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3400 +/- 100</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599052"/>
                  </a:ext>
                </a:extLst>
              </a:tr>
              <a:tr h="670792">
                <a:tc>
                  <a:txBody>
                    <a:bodyPr/>
                    <a:lstStyle/>
                    <a:p>
                      <a:pPr algn="r" fontAlgn="b"/>
                      <a:r>
                        <a:rPr lang="en-US" sz="3200" u="none" strike="noStrike">
                          <a:effectLst/>
                        </a:rPr>
                        <a:t>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TM-ARB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45-47</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42-44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42-44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42-44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43-45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331807"/>
                  </a:ext>
                </a:extLst>
              </a:tr>
              <a:tr h="670792">
                <a:tc>
                  <a:txBody>
                    <a:bodyPr/>
                    <a:lstStyle/>
                    <a:p>
                      <a:pPr algn="r" fontAlgn="b"/>
                      <a:r>
                        <a:rPr lang="en-US" sz="3200" u="none" strike="noStrike">
                          <a:effectLst/>
                        </a:rPr>
                        <a:t>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IM-ADB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18-20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16</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14-17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13-16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15-16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16-18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2804522"/>
                  </a:ext>
                </a:extLst>
              </a:tr>
              <a:tr h="670792">
                <a:tc>
                  <a:txBody>
                    <a:bodyPr/>
                    <a:lstStyle/>
                    <a:p>
                      <a:pPr algn="r" fontAlgn="b"/>
                      <a:r>
                        <a:rPr lang="en-US" sz="3200" u="none" strike="noStrike">
                          <a:effectLst/>
                        </a:rPr>
                        <a:t>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VM-ADB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39-41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38</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37-39</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 </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38-42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4792040"/>
                  </a:ext>
                </a:extLst>
              </a:tr>
              <a:tr h="670792">
                <a:tc>
                  <a:txBody>
                    <a:bodyPr/>
                    <a:lstStyle/>
                    <a:p>
                      <a:pPr algn="r" fontAlgn="b"/>
                      <a:r>
                        <a:rPr lang="en-US" sz="3200" u="none" strike="noStrike">
                          <a:effectLst/>
                        </a:rPr>
                        <a:t>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ASH-ADB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7</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8665582"/>
                  </a:ext>
                </a:extLst>
              </a:tr>
              <a:tr h="670792">
                <a:tc>
                  <a:txBody>
                    <a:bodyPr/>
                    <a:lstStyle/>
                    <a:p>
                      <a:pPr algn="r" fontAlgn="b"/>
                      <a:r>
                        <a:rPr lang="en-US" sz="3200" u="none" strike="noStrike">
                          <a:effectLst/>
                        </a:rPr>
                        <a:t>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SULPHUR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014152"/>
                  </a:ext>
                </a:extLst>
              </a:tr>
              <a:tr h="670792">
                <a:tc>
                  <a:txBody>
                    <a:bodyPr/>
                    <a:lstStyle/>
                    <a:p>
                      <a:pPr algn="r" fontAlgn="b"/>
                      <a:r>
                        <a:rPr lang="en-US" sz="3200" u="none" strike="noStrike">
                          <a:effectLst/>
                        </a:rPr>
                        <a:t>9</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SIZE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0-50 MM</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3628279"/>
                  </a:ext>
                </a:extLst>
              </a:tr>
              <a:tr h="963332">
                <a:tc>
                  <a:txBody>
                    <a:bodyPr/>
                    <a:lstStyle/>
                    <a:p>
                      <a:pPr algn="r" fontAlgn="b"/>
                      <a:r>
                        <a:rPr lang="en-US" sz="3200" u="none" strike="noStrike">
                          <a:effectLst/>
                        </a:rPr>
                        <a:t>10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FIXED CARBON</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BY DIFFERENCE</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093673"/>
                  </a:ext>
                </a:extLst>
              </a:tr>
              <a:tr h="670792">
                <a:tc>
                  <a:txBody>
                    <a:bodyPr/>
                    <a:lstStyle/>
                    <a:p>
                      <a:pPr algn="r" fontAlgn="b"/>
                      <a:r>
                        <a:rPr lang="en-US" sz="3200" u="none" strike="noStrike">
                          <a:effectLst/>
                        </a:rPr>
                        <a:t>11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3200" u="none" strike="noStrike">
                          <a:effectLst/>
                        </a:rPr>
                        <a:t>WEIGHMENT</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PORT W/B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3F W/B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PORT W/B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PORT W/B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3F W/B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3F W/B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403615"/>
                  </a:ext>
                </a:extLst>
              </a:tr>
            </a:tbl>
          </a:graphicData>
        </a:graphic>
      </p:graphicFrame>
    </p:spTree>
    <p:extLst>
      <p:ext uri="{BB962C8B-B14F-4D97-AF65-F5344CB8AC3E}">
        <p14:creationId xmlns:p14="http://schemas.microsoft.com/office/powerpoint/2010/main" val="1205943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1D8DE87-EAD3-718E-D108-2299FF553973}"/>
              </a:ext>
            </a:extLst>
          </p:cNvPr>
          <p:cNvGraphicFramePr>
            <a:graphicFrameLocks noGrp="1"/>
          </p:cNvGraphicFramePr>
          <p:nvPr>
            <p:extLst>
              <p:ext uri="{D42A27DB-BD31-4B8C-83A1-F6EECF244321}">
                <p14:modId xmlns:p14="http://schemas.microsoft.com/office/powerpoint/2010/main" val="1969140065"/>
              </p:ext>
            </p:extLst>
          </p:nvPr>
        </p:nvGraphicFramePr>
        <p:xfrm>
          <a:off x="228600" y="190500"/>
          <a:ext cx="17449799" cy="9525004"/>
        </p:xfrm>
        <a:graphic>
          <a:graphicData uri="http://schemas.openxmlformats.org/drawingml/2006/table">
            <a:tbl>
              <a:tblPr>
                <a:tableStyleId>{5C22544A-7EE6-4342-B048-85BDC9FD1C3A}</a:tableStyleId>
              </a:tblPr>
              <a:tblGrid>
                <a:gridCol w="1280719">
                  <a:extLst>
                    <a:ext uri="{9D8B030D-6E8A-4147-A177-3AD203B41FA5}">
                      <a16:colId xmlns:a16="http://schemas.microsoft.com/office/drawing/2014/main" val="2817639365"/>
                    </a:ext>
                  </a:extLst>
                </a:gridCol>
                <a:gridCol w="6563683">
                  <a:extLst>
                    <a:ext uri="{9D8B030D-6E8A-4147-A177-3AD203B41FA5}">
                      <a16:colId xmlns:a16="http://schemas.microsoft.com/office/drawing/2014/main" val="2024650592"/>
                    </a:ext>
                  </a:extLst>
                </a:gridCol>
                <a:gridCol w="3201799">
                  <a:extLst>
                    <a:ext uri="{9D8B030D-6E8A-4147-A177-3AD203B41FA5}">
                      <a16:colId xmlns:a16="http://schemas.microsoft.com/office/drawing/2014/main" val="2983353336"/>
                    </a:ext>
                  </a:extLst>
                </a:gridCol>
                <a:gridCol w="3201799">
                  <a:extLst>
                    <a:ext uri="{9D8B030D-6E8A-4147-A177-3AD203B41FA5}">
                      <a16:colId xmlns:a16="http://schemas.microsoft.com/office/drawing/2014/main" val="3866792941"/>
                    </a:ext>
                  </a:extLst>
                </a:gridCol>
                <a:gridCol w="3201799">
                  <a:extLst>
                    <a:ext uri="{9D8B030D-6E8A-4147-A177-3AD203B41FA5}">
                      <a16:colId xmlns:a16="http://schemas.microsoft.com/office/drawing/2014/main" val="58354012"/>
                    </a:ext>
                  </a:extLst>
                </a:gridCol>
              </a:tblGrid>
              <a:tr h="501316">
                <a:tc gridSpan="5">
                  <a:txBody>
                    <a:bodyPr/>
                    <a:lstStyle/>
                    <a:p>
                      <a:pPr algn="ctr" fontAlgn="b"/>
                      <a:r>
                        <a:rPr lang="en-US" sz="3200" u="sng" strike="noStrike" dirty="0">
                          <a:effectLst/>
                        </a:rPr>
                        <a:t>STATEMENT SHOWING COAL QUOTES COMPARISON AS ON 01/04/2024</a:t>
                      </a:r>
                      <a:endParaRPr lang="en-US" sz="3200" b="1" i="0" u="sng"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11439117"/>
                  </a:ext>
                </a:extLst>
              </a:tr>
              <a:tr h="501316">
                <a:tc>
                  <a:txBody>
                    <a:bodyPr/>
                    <a:lstStyle/>
                    <a:p>
                      <a:pPr algn="ctr"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5018651"/>
                  </a:ext>
                </a:extLst>
              </a:tr>
              <a:tr h="501316">
                <a:tc>
                  <a:txBody>
                    <a:bodyPr/>
                    <a:lstStyle/>
                    <a:p>
                      <a:pPr algn="ctr" fontAlgn="b"/>
                      <a:r>
                        <a:rPr lang="en-US" sz="3200" u="none" strike="noStrike">
                          <a:effectLst/>
                        </a:rPr>
                        <a:t>S.No.</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SPECIFICATIONS</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650436"/>
                  </a:ext>
                </a:extLst>
              </a:tr>
              <a:tr h="501316">
                <a:tc>
                  <a:txBody>
                    <a:bodyPr/>
                    <a:lstStyle/>
                    <a:p>
                      <a:pPr algn="ctr" fontAlgn="b"/>
                      <a:r>
                        <a:rPr lang="en-US" sz="3200" u="none" strike="noStrike">
                          <a:effectLst/>
                        </a:rPr>
                        <a: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Adani</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Tirumala</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Toshniwal</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344836"/>
                  </a:ext>
                </a:extLst>
              </a:tr>
              <a:tr h="501316">
                <a:tc>
                  <a:txBody>
                    <a:bodyPr/>
                    <a:lstStyle/>
                    <a:p>
                      <a:pPr algn="ct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PRICE</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5675.00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5325.00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6100.00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5830101"/>
                  </a:ext>
                </a:extLst>
              </a:tr>
              <a:tr h="501316">
                <a:tc>
                  <a:txBody>
                    <a:bodyPr/>
                    <a:lstStyle/>
                    <a:p>
                      <a:pPr algn="ctr" fontAlgn="b"/>
                      <a:r>
                        <a:rPr lang="en-US" sz="3200" u="none" strike="noStrike">
                          <a:effectLst/>
                        </a:rPr>
                        <a:t>3</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CESS @ 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283.75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266.25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305.00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417749"/>
                  </a:ext>
                </a:extLst>
              </a:tr>
              <a:tr h="501316">
                <a:tc>
                  <a:txBody>
                    <a:bodyPr/>
                    <a:lstStyle/>
                    <a:p>
                      <a:pPr algn="ctr" fontAlgn="b"/>
                      <a:r>
                        <a:rPr lang="en-US" sz="3200" u="none" strike="noStrike">
                          <a:effectLst/>
                        </a:rPr>
                        <a:t>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HANDLING</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0567713"/>
                  </a:ext>
                </a:extLst>
              </a:tr>
              <a:tr h="501316">
                <a:tc>
                  <a:txBody>
                    <a:bodyPr/>
                    <a:lstStyle/>
                    <a:p>
                      <a:pPr algn="ctr" fontAlgn="b"/>
                      <a:r>
                        <a:rPr lang="en-US" sz="3200" u="none" strike="noStrike">
                          <a:effectLst/>
                        </a:rPr>
                        <a:t>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CESS @ 400 PMT</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3143049"/>
                  </a:ext>
                </a:extLst>
              </a:tr>
              <a:tr h="501316">
                <a:tc>
                  <a:txBody>
                    <a:bodyPr/>
                    <a:lstStyle/>
                    <a:p>
                      <a:pPr algn="ctr" fontAlgn="b"/>
                      <a:r>
                        <a:rPr lang="en-US" sz="3200" u="none" strike="noStrike">
                          <a:effectLst/>
                        </a:rPr>
                        <a:t>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GST @ 18% ON HANDLING</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90.00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098138"/>
                  </a:ext>
                </a:extLst>
              </a:tr>
              <a:tr h="501316">
                <a:tc>
                  <a:txBody>
                    <a:bodyPr/>
                    <a:lstStyle/>
                    <a:p>
                      <a:pPr algn="ctr" fontAlgn="b"/>
                      <a:r>
                        <a:rPr lang="en-US" sz="3200" u="none" strike="noStrike">
                          <a:effectLst/>
                        </a:rPr>
                        <a:t>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TOTAL PMT</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6358.75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6581.25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6805.00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8052389"/>
                  </a:ext>
                </a:extLst>
              </a:tr>
              <a:tr h="501316">
                <a:tc>
                  <a:txBody>
                    <a:bodyPr/>
                    <a:lstStyle/>
                    <a:p>
                      <a:pPr algn="ctr" fontAlgn="b"/>
                      <a:r>
                        <a:rPr lang="en-US" sz="3200" u="none" strike="noStrike">
                          <a:effectLst/>
                        </a:rPr>
                        <a:t>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GCV-ARB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3800 +/- 100</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3800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3800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881822"/>
                  </a:ext>
                </a:extLst>
              </a:tr>
              <a:tr h="501316">
                <a:tc>
                  <a:txBody>
                    <a:bodyPr/>
                    <a:lstStyle/>
                    <a:p>
                      <a:pPr algn="ctr" fontAlgn="b"/>
                      <a:r>
                        <a:rPr lang="en-US" sz="3200" u="none" strike="noStrike">
                          <a:effectLst/>
                        </a:rPr>
                        <a:t>9</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TM-ARB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37-39</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39-41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39-41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1867279"/>
                  </a:ext>
                </a:extLst>
              </a:tr>
              <a:tr h="501316">
                <a:tc>
                  <a:txBody>
                    <a:bodyPr/>
                    <a:lstStyle/>
                    <a:p>
                      <a:pPr algn="ctr" fontAlgn="b"/>
                      <a:r>
                        <a:rPr lang="en-US" sz="3200" u="none" strike="noStrike">
                          <a:effectLst/>
                        </a:rPr>
                        <a:t>10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IM-ADB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15-19</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17-18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15-16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4393034"/>
                  </a:ext>
                </a:extLst>
              </a:tr>
              <a:tr h="501316">
                <a:tc>
                  <a:txBody>
                    <a:bodyPr/>
                    <a:lstStyle/>
                    <a:p>
                      <a:pPr algn="ctr" fontAlgn="b"/>
                      <a:r>
                        <a:rPr lang="en-US" sz="3200" u="none" strike="noStrike">
                          <a:effectLst/>
                        </a:rPr>
                        <a:t>11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VM-ADB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42-44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40-42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40-42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381800"/>
                  </a:ext>
                </a:extLst>
              </a:tr>
              <a:tr h="501316">
                <a:tc>
                  <a:txBody>
                    <a:bodyPr/>
                    <a:lstStyle/>
                    <a:p>
                      <a:pPr algn="ctr" fontAlgn="b"/>
                      <a:r>
                        <a:rPr lang="en-US" sz="3200" u="none" strike="noStrike">
                          <a:effectLst/>
                        </a:rPr>
                        <a:t>12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ASH-ADB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3-5</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7-9</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304709"/>
                  </a:ext>
                </a:extLst>
              </a:tr>
              <a:tr h="501316">
                <a:tc>
                  <a:txBody>
                    <a:bodyPr/>
                    <a:lstStyle/>
                    <a:p>
                      <a:pPr algn="ctr" fontAlgn="b"/>
                      <a:r>
                        <a:rPr lang="en-US" sz="3200" u="none" strike="noStrike">
                          <a:effectLst/>
                        </a:rPr>
                        <a:t>13</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SULPHUR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&lt;1</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&lt;1</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2888339"/>
                  </a:ext>
                </a:extLst>
              </a:tr>
              <a:tr h="501316">
                <a:tc>
                  <a:txBody>
                    <a:bodyPr/>
                    <a:lstStyle/>
                    <a:p>
                      <a:pPr algn="ctr" fontAlgn="b"/>
                      <a:r>
                        <a:rPr lang="en-US" sz="3200" u="none" strike="noStrike">
                          <a:effectLst/>
                        </a:rPr>
                        <a:t>14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SIZE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0-50 MM</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064335"/>
                  </a:ext>
                </a:extLst>
              </a:tr>
              <a:tr h="501316">
                <a:tc>
                  <a:txBody>
                    <a:bodyPr/>
                    <a:lstStyle/>
                    <a:p>
                      <a:pPr algn="ctr" fontAlgn="b"/>
                      <a:r>
                        <a:rPr lang="en-US" sz="3200" u="none" strike="noStrike">
                          <a:effectLst/>
                        </a:rPr>
                        <a:t>15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FIXED CARBON</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BY DIFFERENCE</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270642"/>
                  </a:ext>
                </a:extLst>
              </a:tr>
              <a:tr h="501316">
                <a:tc>
                  <a:txBody>
                    <a:bodyPr/>
                    <a:lstStyle/>
                    <a:p>
                      <a:pPr algn="ctr" fontAlgn="b"/>
                      <a:r>
                        <a:rPr lang="en-US" sz="3200" u="none" strike="noStrike">
                          <a:effectLst/>
                        </a:rPr>
                        <a:t>16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WEIGHMENT</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PORT W/B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3F W/B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3F W/B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838975"/>
                  </a:ext>
                </a:extLst>
              </a:tr>
            </a:tbl>
          </a:graphicData>
        </a:graphic>
      </p:graphicFrame>
    </p:spTree>
    <p:extLst>
      <p:ext uri="{BB962C8B-B14F-4D97-AF65-F5344CB8AC3E}">
        <p14:creationId xmlns:p14="http://schemas.microsoft.com/office/powerpoint/2010/main" val="3564007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2869AFD-310E-6523-4627-E59288E7A35D}"/>
              </a:ext>
            </a:extLst>
          </p:cNvPr>
          <p:cNvGraphicFramePr>
            <a:graphicFrameLocks noGrp="1"/>
          </p:cNvGraphicFramePr>
          <p:nvPr>
            <p:extLst>
              <p:ext uri="{D42A27DB-BD31-4B8C-83A1-F6EECF244321}">
                <p14:modId xmlns:p14="http://schemas.microsoft.com/office/powerpoint/2010/main" val="160628078"/>
              </p:ext>
            </p:extLst>
          </p:nvPr>
        </p:nvGraphicFramePr>
        <p:xfrm>
          <a:off x="381001" y="342900"/>
          <a:ext cx="17526001" cy="9944100"/>
        </p:xfrm>
        <a:graphic>
          <a:graphicData uri="http://schemas.openxmlformats.org/drawingml/2006/table">
            <a:tbl>
              <a:tblPr>
                <a:tableStyleId>{5C22544A-7EE6-4342-B048-85BDC9FD1C3A}</a:tableStyleId>
              </a:tblPr>
              <a:tblGrid>
                <a:gridCol w="1151135">
                  <a:extLst>
                    <a:ext uri="{9D8B030D-6E8A-4147-A177-3AD203B41FA5}">
                      <a16:colId xmlns:a16="http://schemas.microsoft.com/office/drawing/2014/main" val="4273112288"/>
                    </a:ext>
                  </a:extLst>
                </a:gridCol>
                <a:gridCol w="4863538">
                  <a:extLst>
                    <a:ext uri="{9D8B030D-6E8A-4147-A177-3AD203B41FA5}">
                      <a16:colId xmlns:a16="http://schemas.microsoft.com/office/drawing/2014/main" val="338793867"/>
                    </a:ext>
                  </a:extLst>
                </a:gridCol>
                <a:gridCol w="2877832">
                  <a:extLst>
                    <a:ext uri="{9D8B030D-6E8A-4147-A177-3AD203B41FA5}">
                      <a16:colId xmlns:a16="http://schemas.microsoft.com/office/drawing/2014/main" val="3858409363"/>
                    </a:ext>
                  </a:extLst>
                </a:gridCol>
                <a:gridCol w="2877832">
                  <a:extLst>
                    <a:ext uri="{9D8B030D-6E8A-4147-A177-3AD203B41FA5}">
                      <a16:colId xmlns:a16="http://schemas.microsoft.com/office/drawing/2014/main" val="3588507018"/>
                    </a:ext>
                  </a:extLst>
                </a:gridCol>
                <a:gridCol w="2877832">
                  <a:extLst>
                    <a:ext uri="{9D8B030D-6E8A-4147-A177-3AD203B41FA5}">
                      <a16:colId xmlns:a16="http://schemas.microsoft.com/office/drawing/2014/main" val="655619367"/>
                    </a:ext>
                  </a:extLst>
                </a:gridCol>
                <a:gridCol w="2877832">
                  <a:extLst>
                    <a:ext uri="{9D8B030D-6E8A-4147-A177-3AD203B41FA5}">
                      <a16:colId xmlns:a16="http://schemas.microsoft.com/office/drawing/2014/main" val="775712433"/>
                    </a:ext>
                  </a:extLst>
                </a:gridCol>
              </a:tblGrid>
              <a:tr h="468630">
                <a:tc gridSpan="6">
                  <a:txBody>
                    <a:bodyPr/>
                    <a:lstStyle/>
                    <a:p>
                      <a:pPr algn="ctr" fontAlgn="b"/>
                      <a:r>
                        <a:rPr lang="en-US" sz="3200" u="sng" strike="noStrike" dirty="0">
                          <a:effectLst/>
                        </a:rPr>
                        <a:t>STATEMENT SHOWING COAL QUOTES COMPARISON AS ON 30/04/2024</a:t>
                      </a:r>
                      <a:endParaRPr lang="en-US" sz="3200" b="1" i="0" u="sng"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26640341"/>
                  </a:ext>
                </a:extLst>
              </a:tr>
              <a:tr h="468630">
                <a:tc>
                  <a:txBody>
                    <a:bodyPr/>
                    <a:lstStyle/>
                    <a:p>
                      <a:pPr algn="ctr"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748686"/>
                  </a:ext>
                </a:extLst>
              </a:tr>
              <a:tr h="468630">
                <a:tc>
                  <a:txBody>
                    <a:bodyPr/>
                    <a:lstStyle/>
                    <a:p>
                      <a:pPr algn="ctr" fontAlgn="b"/>
                      <a:r>
                        <a:rPr lang="en-US" sz="3200" u="none" strike="noStrike" dirty="0" err="1">
                          <a:effectLst/>
                        </a:rPr>
                        <a:t>S.No</a:t>
                      </a:r>
                      <a:r>
                        <a:rPr lang="en-US" sz="3200" u="none" strike="noStrike" dirty="0">
                          <a:effectLst/>
                        </a:rPr>
                        <a:t>.</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SPECIFICATIONS</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SUPPLIER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9702341"/>
                  </a:ext>
                </a:extLst>
              </a:tr>
              <a:tr h="468630">
                <a:tc>
                  <a:txBody>
                    <a:bodyPr/>
                    <a:lstStyle/>
                    <a:p>
                      <a:pPr algn="ctr" fontAlgn="b"/>
                      <a:r>
                        <a:rPr lang="en-US" sz="3200" u="none" strike="noStrike">
                          <a:effectLst/>
                        </a:rPr>
                        <a: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SUPPLIER</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Adani</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Tirumala</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Krishna Inter.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Toshniwal</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9069704"/>
                  </a:ext>
                </a:extLst>
              </a:tr>
              <a:tr h="468630">
                <a:tc>
                  <a:txBody>
                    <a:bodyPr/>
                    <a:lstStyle/>
                    <a:p>
                      <a:pPr algn="ct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PRICE</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5185.00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4900.00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5350.00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5470.00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7941"/>
                  </a:ext>
                </a:extLst>
              </a:tr>
              <a:tr h="468630">
                <a:tc>
                  <a:txBody>
                    <a:bodyPr/>
                    <a:lstStyle/>
                    <a:p>
                      <a:pPr algn="ctr" fontAlgn="b"/>
                      <a:r>
                        <a:rPr lang="en-US" sz="3200" u="none" strike="noStrike">
                          <a:effectLst/>
                        </a:rPr>
                        <a:t>3</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GST @ 5%</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259.25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245.00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267.50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273.50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8041583"/>
                  </a:ext>
                </a:extLst>
              </a:tr>
              <a:tr h="468630">
                <a:tc>
                  <a:txBody>
                    <a:bodyPr/>
                    <a:lstStyle/>
                    <a:p>
                      <a:pPr algn="ctr" fontAlgn="b"/>
                      <a:r>
                        <a:rPr lang="en-US" sz="3200" u="none" strike="noStrike">
                          <a:effectLst/>
                        </a:rPr>
                        <a:t>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HANDLING</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305057"/>
                  </a:ext>
                </a:extLst>
              </a:tr>
              <a:tr h="468630">
                <a:tc>
                  <a:txBody>
                    <a:bodyPr/>
                    <a:lstStyle/>
                    <a:p>
                      <a:pPr algn="ctr" fontAlgn="b"/>
                      <a:r>
                        <a:rPr lang="en-US" sz="3200" u="none" strike="noStrike">
                          <a:effectLst/>
                        </a:rPr>
                        <a:t>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CESS @ 400 PMT</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400.00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1553711"/>
                  </a:ext>
                </a:extLst>
              </a:tr>
              <a:tr h="468630">
                <a:tc>
                  <a:txBody>
                    <a:bodyPr/>
                    <a:lstStyle/>
                    <a:p>
                      <a:pPr algn="ctr" fontAlgn="b"/>
                      <a:r>
                        <a:rPr lang="en-US" sz="3200" u="none" strike="noStrike">
                          <a:effectLst/>
                        </a:rPr>
                        <a:t>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GST @ 18% ON HANDLING</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90.00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266129"/>
                  </a:ext>
                </a:extLst>
              </a:tr>
              <a:tr h="468630">
                <a:tc>
                  <a:txBody>
                    <a:bodyPr/>
                    <a:lstStyle/>
                    <a:p>
                      <a:pPr algn="ctr" fontAlgn="b"/>
                      <a:r>
                        <a:rPr lang="en-US" sz="3200" u="none" strike="noStrike">
                          <a:effectLst/>
                        </a:rPr>
                        <a:t>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TOTAL PMT</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5844.25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6135.00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6017.50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6143.50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608528"/>
                  </a:ext>
                </a:extLst>
              </a:tr>
              <a:tr h="468630">
                <a:tc>
                  <a:txBody>
                    <a:bodyPr/>
                    <a:lstStyle/>
                    <a:p>
                      <a:pPr algn="ctr" fontAlgn="b"/>
                      <a:r>
                        <a:rPr lang="en-US" sz="3200" u="none" strike="noStrike">
                          <a:effectLst/>
                        </a:rPr>
                        <a:t>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GCV-ARB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3400 +/- 100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390641"/>
                  </a:ext>
                </a:extLst>
              </a:tr>
              <a:tr h="468630">
                <a:tc>
                  <a:txBody>
                    <a:bodyPr/>
                    <a:lstStyle/>
                    <a:p>
                      <a:pPr algn="ctr" fontAlgn="b"/>
                      <a:r>
                        <a:rPr lang="en-US" sz="3200" u="none" strike="noStrike">
                          <a:effectLst/>
                        </a:rPr>
                        <a:t>9</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TM-ARB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45-47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45-47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45-47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42-44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0949022"/>
                  </a:ext>
                </a:extLst>
              </a:tr>
              <a:tr h="468630">
                <a:tc>
                  <a:txBody>
                    <a:bodyPr/>
                    <a:lstStyle/>
                    <a:p>
                      <a:pPr algn="ctr" fontAlgn="b"/>
                      <a:r>
                        <a:rPr lang="en-US" sz="3200" u="none" strike="noStrike">
                          <a:effectLst/>
                        </a:rPr>
                        <a:t>10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IM-ADB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18-20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18-20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18-20</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15-16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155570"/>
                  </a:ext>
                </a:extLst>
              </a:tr>
              <a:tr h="468630">
                <a:tc>
                  <a:txBody>
                    <a:bodyPr/>
                    <a:lstStyle/>
                    <a:p>
                      <a:pPr algn="ctr" fontAlgn="b"/>
                      <a:r>
                        <a:rPr lang="en-US" sz="3200" u="none" strike="noStrike">
                          <a:effectLst/>
                        </a:rPr>
                        <a:t>11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VM-ADB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39-41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39-41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39-41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39-41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081672"/>
                  </a:ext>
                </a:extLst>
              </a:tr>
              <a:tr h="468630">
                <a:tc>
                  <a:txBody>
                    <a:bodyPr/>
                    <a:lstStyle/>
                    <a:p>
                      <a:pPr algn="ctr" fontAlgn="b"/>
                      <a:r>
                        <a:rPr lang="en-US" sz="3200" u="none" strike="noStrike">
                          <a:effectLst/>
                        </a:rPr>
                        <a:t>12</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ASH-ADB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7-8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7-8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7-8</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5-6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451034"/>
                  </a:ext>
                </a:extLst>
              </a:tr>
              <a:tr h="468630">
                <a:tc>
                  <a:txBody>
                    <a:bodyPr/>
                    <a:lstStyle/>
                    <a:p>
                      <a:pPr algn="ctr" fontAlgn="b"/>
                      <a:r>
                        <a:rPr lang="en-US" sz="3200" u="none" strike="noStrike">
                          <a:effectLst/>
                        </a:rPr>
                        <a:t>13</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SULPHUR</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&lt;1</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0163533"/>
                  </a:ext>
                </a:extLst>
              </a:tr>
              <a:tr h="468630">
                <a:tc>
                  <a:txBody>
                    <a:bodyPr/>
                    <a:lstStyle/>
                    <a:p>
                      <a:pPr algn="ctr" fontAlgn="b"/>
                      <a:r>
                        <a:rPr lang="en-US" sz="3200" u="none" strike="noStrike">
                          <a:effectLst/>
                        </a:rPr>
                        <a:t>14</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SIZE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0-50 MM</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0-50 MM</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6681841"/>
                  </a:ext>
                </a:extLst>
              </a:tr>
              <a:tr h="468630">
                <a:tc>
                  <a:txBody>
                    <a:bodyPr/>
                    <a:lstStyle/>
                    <a:p>
                      <a:pPr algn="ctr" fontAlgn="b"/>
                      <a:r>
                        <a:rPr lang="en-US" sz="3200" u="none" strike="noStrike">
                          <a:effectLst/>
                        </a:rPr>
                        <a:t>15</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FIXED CARBON</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BY DIFFERENCE</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BY DIFFERENCE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497848"/>
                  </a:ext>
                </a:extLst>
              </a:tr>
              <a:tr h="468630">
                <a:tc>
                  <a:txBody>
                    <a:bodyPr/>
                    <a:lstStyle/>
                    <a:p>
                      <a:pPr algn="ctr" fontAlgn="b"/>
                      <a:r>
                        <a:rPr lang="en-US" sz="3200" u="none" strike="noStrike">
                          <a:effectLst/>
                        </a:rPr>
                        <a:t>16</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WEIGHMENT</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PORT W/B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3F W/B</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3F W/B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3F W/B</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5908020"/>
                  </a:ext>
                </a:extLst>
              </a:tr>
              <a:tr h="468630">
                <a:tc>
                  <a:txBody>
                    <a:bodyPr/>
                    <a:lstStyle/>
                    <a:p>
                      <a:pPr algn="ctr" fontAlgn="b"/>
                      <a:r>
                        <a:rPr lang="en-US" sz="3200" u="none" strike="noStrike">
                          <a:effectLst/>
                        </a:rPr>
                        <a:t>17</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PAYMENT</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Advance</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a:effectLst/>
                        </a:rPr>
                        <a:t>Credit 15 days</a:t>
                      </a:r>
                      <a:endParaRPr lang="en-US" sz="3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Advance</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u="none" strike="noStrike" dirty="0">
                          <a:effectLst/>
                        </a:rPr>
                        <a:t>Credit 15 days</a:t>
                      </a:r>
                      <a:endParaRPr lang="en-US" sz="3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819566"/>
                  </a:ext>
                </a:extLst>
              </a:tr>
            </a:tbl>
          </a:graphicData>
        </a:graphic>
      </p:graphicFrame>
    </p:spTree>
    <p:extLst>
      <p:ext uri="{BB962C8B-B14F-4D97-AF65-F5344CB8AC3E}">
        <p14:creationId xmlns:p14="http://schemas.microsoft.com/office/powerpoint/2010/main" val="32062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2192000" cy="5509200"/>
          </a:xfrm>
          <a:prstGeom prst="rect">
            <a:avLst/>
          </a:prstGeom>
          <a:noFill/>
        </p:spPr>
        <p:txBody>
          <a:bodyPr wrap="square" rtlCol="0">
            <a:spAutoFit/>
          </a:bodyPr>
          <a:lstStyle/>
          <a:p>
            <a:pPr algn="ctr"/>
            <a:endParaRPr lang="en-US" sz="8800" dirty="0">
              <a:latin typeface="Arial Black" panose="020B0A04020102020204" pitchFamily="34" charset="0"/>
            </a:endParaRPr>
          </a:p>
          <a:p>
            <a:pPr algn="ctr"/>
            <a:r>
              <a:rPr lang="en-US" sz="8800" dirty="0">
                <a:latin typeface="Arial Black" panose="020B0A04020102020204" pitchFamily="34" charset="0"/>
              </a:rPr>
              <a:t>EFFECT OF </a:t>
            </a:r>
          </a:p>
          <a:p>
            <a:pPr algn="ctr"/>
            <a:r>
              <a:rPr lang="en-US" sz="8800" dirty="0">
                <a:latin typeface="Arial Black" panose="020B0A04020102020204" pitchFamily="34" charset="0"/>
              </a:rPr>
              <a:t>TOTAL MOISTURE</a:t>
            </a:r>
          </a:p>
          <a:p>
            <a:pPr algn="ctr"/>
            <a:r>
              <a:rPr lang="en-US" sz="8800" dirty="0">
                <a:latin typeface="Arial Black" panose="020B0A04020102020204" pitchFamily="34" charset="0"/>
              </a:rPr>
              <a:t>IN COAL</a:t>
            </a:r>
          </a:p>
        </p:txBody>
      </p:sp>
    </p:spTree>
    <p:extLst>
      <p:ext uri="{BB962C8B-B14F-4D97-AF65-F5344CB8AC3E}">
        <p14:creationId xmlns:p14="http://schemas.microsoft.com/office/powerpoint/2010/main" val="1742399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4A4A50-2E87-2B52-B8FB-705402D5F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0"/>
            <a:ext cx="13106400" cy="10287000"/>
          </a:xfrm>
          <a:prstGeom prst="rect">
            <a:avLst/>
          </a:prstGeom>
        </p:spPr>
      </p:pic>
    </p:spTree>
    <p:extLst>
      <p:ext uri="{BB962C8B-B14F-4D97-AF65-F5344CB8AC3E}">
        <p14:creationId xmlns:p14="http://schemas.microsoft.com/office/powerpoint/2010/main" val="407917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E430E-FBEB-FDE7-C63E-7A0386086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0"/>
            <a:ext cx="12573000" cy="10287000"/>
          </a:xfrm>
          <a:prstGeom prst="rect">
            <a:avLst/>
          </a:prstGeom>
        </p:spPr>
      </p:pic>
    </p:spTree>
    <p:extLst>
      <p:ext uri="{BB962C8B-B14F-4D97-AF65-F5344CB8AC3E}">
        <p14:creationId xmlns:p14="http://schemas.microsoft.com/office/powerpoint/2010/main" val="2313878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B442-5039-48BA-DBCD-35B1C202769B}"/>
              </a:ext>
            </a:extLst>
          </p:cNvPr>
          <p:cNvSpPr>
            <a:spLocks noGrp="1"/>
          </p:cNvSpPr>
          <p:nvPr>
            <p:ph type="title"/>
          </p:nvPr>
        </p:nvSpPr>
        <p:spPr>
          <a:xfrm>
            <a:off x="6570275" y="590613"/>
            <a:ext cx="5147448" cy="769441"/>
          </a:xfrm>
        </p:spPr>
        <p:txBody>
          <a:bodyPr/>
          <a:lstStyle/>
          <a:p>
            <a:r>
              <a:rPr lang="en-US" dirty="0"/>
              <a:t>SCRUM EVENTS</a:t>
            </a:r>
          </a:p>
        </p:txBody>
      </p:sp>
      <p:graphicFrame>
        <p:nvGraphicFramePr>
          <p:cNvPr id="6" name="Table 6">
            <a:extLst>
              <a:ext uri="{FF2B5EF4-FFF2-40B4-BE49-F238E27FC236}">
                <a16:creationId xmlns:a16="http://schemas.microsoft.com/office/drawing/2014/main" id="{FEA6F14C-E208-A3C4-4BE0-E1EB522F6BC8}"/>
              </a:ext>
            </a:extLst>
          </p:cNvPr>
          <p:cNvGraphicFramePr>
            <a:graphicFrameLocks noGrp="1"/>
          </p:cNvGraphicFramePr>
          <p:nvPr>
            <p:extLst>
              <p:ext uri="{D42A27DB-BD31-4B8C-83A1-F6EECF244321}">
                <p14:modId xmlns:p14="http://schemas.microsoft.com/office/powerpoint/2010/main" val="1588297083"/>
              </p:ext>
            </p:extLst>
          </p:nvPr>
        </p:nvGraphicFramePr>
        <p:xfrm>
          <a:off x="1524000" y="1866901"/>
          <a:ext cx="15544800" cy="4823603"/>
        </p:xfrm>
        <a:graphic>
          <a:graphicData uri="http://schemas.openxmlformats.org/drawingml/2006/table">
            <a:tbl>
              <a:tblPr firstRow="1" bandRow="1">
                <a:tableStyleId>{5C22544A-7EE6-4342-B048-85BDC9FD1C3A}</a:tableStyleId>
              </a:tblPr>
              <a:tblGrid>
                <a:gridCol w="5914607">
                  <a:extLst>
                    <a:ext uri="{9D8B030D-6E8A-4147-A177-3AD203B41FA5}">
                      <a16:colId xmlns:a16="http://schemas.microsoft.com/office/drawing/2014/main" val="3895760580"/>
                    </a:ext>
                  </a:extLst>
                </a:gridCol>
                <a:gridCol w="9630193">
                  <a:extLst>
                    <a:ext uri="{9D8B030D-6E8A-4147-A177-3AD203B41FA5}">
                      <a16:colId xmlns:a16="http://schemas.microsoft.com/office/drawing/2014/main" val="30575826"/>
                    </a:ext>
                  </a:extLst>
                </a:gridCol>
              </a:tblGrid>
              <a:tr h="870549">
                <a:tc>
                  <a:txBody>
                    <a:bodyPr/>
                    <a:lstStyle/>
                    <a:p>
                      <a:r>
                        <a:rPr lang="en-US" sz="5400" b="1" dirty="0">
                          <a:solidFill>
                            <a:schemeClr val="tx1"/>
                          </a:solidFill>
                          <a:latin typeface="Arial Black" panose="020B0A04020102020204" pitchFamily="34" charset="0"/>
                          <a:cs typeface="Arial" panose="020B0604020202020204" pitchFamily="34" charset="0"/>
                        </a:rPr>
                        <a:t>Sprint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Entire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4928932"/>
                  </a:ext>
                </a:extLst>
              </a:tr>
              <a:tr h="870549">
                <a:tc>
                  <a:txBody>
                    <a:bodyPr/>
                    <a:lstStyle/>
                    <a:p>
                      <a:r>
                        <a:rPr lang="en-US" sz="5400" b="1" dirty="0">
                          <a:solidFill>
                            <a:schemeClr val="tx1"/>
                          </a:solidFill>
                          <a:latin typeface="Arial Black" panose="020B0A04020102020204" pitchFamily="34" charset="0"/>
                          <a:cs typeface="Arial" panose="020B0604020202020204" pitchFamily="34" charset="0"/>
                        </a:rPr>
                        <a:t>Sprint Planning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01</a:t>
                      </a:r>
                      <a:r>
                        <a:rPr lang="en-US" sz="5400" b="1" baseline="30000" dirty="0">
                          <a:solidFill>
                            <a:schemeClr val="tx1"/>
                          </a:solidFill>
                          <a:latin typeface="Arial Black" panose="020B0A04020102020204" pitchFamily="34" charset="0"/>
                          <a:cs typeface="Arial" panose="020B0604020202020204" pitchFamily="34" charset="0"/>
                        </a:rPr>
                        <a:t>st</a:t>
                      </a:r>
                      <a:r>
                        <a:rPr lang="en-US" sz="5400" b="1" dirty="0">
                          <a:solidFill>
                            <a:schemeClr val="tx1"/>
                          </a:solidFill>
                          <a:latin typeface="Arial Black" panose="020B0A04020102020204" pitchFamily="34" charset="0"/>
                          <a:cs typeface="Arial" panose="020B0604020202020204" pitchFamily="34" charset="0"/>
                        </a:rPr>
                        <a:t> Day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830284"/>
                  </a:ext>
                </a:extLst>
              </a:tr>
              <a:tr h="870549">
                <a:tc>
                  <a:txBody>
                    <a:bodyPr/>
                    <a:lstStyle/>
                    <a:p>
                      <a:r>
                        <a:rPr lang="en-US" sz="5400" b="1" dirty="0">
                          <a:solidFill>
                            <a:schemeClr val="tx1"/>
                          </a:solidFill>
                          <a:latin typeface="Arial Black" panose="020B0A04020102020204" pitchFamily="34" charset="0"/>
                          <a:cs typeface="Arial" panose="020B0604020202020204" pitchFamily="34" charset="0"/>
                        </a:rPr>
                        <a:t>Daily Scrum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15 Minutes – Daily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2574855"/>
                  </a:ext>
                </a:extLst>
              </a:tr>
              <a:tr h="870549">
                <a:tc>
                  <a:txBody>
                    <a:bodyPr/>
                    <a:lstStyle/>
                    <a:p>
                      <a:r>
                        <a:rPr lang="en-US" sz="5400" b="1" dirty="0">
                          <a:solidFill>
                            <a:schemeClr val="tx1"/>
                          </a:solidFill>
                          <a:latin typeface="Arial Black" panose="020B0A04020102020204" pitchFamily="34" charset="0"/>
                          <a:cs typeface="Arial" panose="020B0604020202020204" pitchFamily="34" charset="0"/>
                        </a:rPr>
                        <a:t>Sprint Review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25</a:t>
                      </a:r>
                      <a:r>
                        <a:rPr lang="en-US" sz="5400" b="1" baseline="30000" dirty="0">
                          <a:solidFill>
                            <a:schemeClr val="tx1"/>
                          </a:solidFill>
                          <a:latin typeface="Arial Black" panose="020B0A04020102020204" pitchFamily="34" charset="0"/>
                          <a:cs typeface="Arial" panose="020B0604020202020204" pitchFamily="34" charset="0"/>
                        </a:rPr>
                        <a:t>th</a:t>
                      </a:r>
                      <a:r>
                        <a:rPr lang="en-US" sz="5400" b="1" dirty="0">
                          <a:solidFill>
                            <a:schemeClr val="tx1"/>
                          </a:solidFill>
                          <a:latin typeface="Arial Black" panose="020B0A04020102020204" pitchFamily="34" charset="0"/>
                          <a:cs typeface="Arial" panose="020B0604020202020204" pitchFamily="34" charset="0"/>
                        </a:rPr>
                        <a:t> Day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7853941"/>
                  </a:ext>
                </a:extLst>
              </a:tr>
              <a:tr h="1166003">
                <a:tc>
                  <a:txBody>
                    <a:bodyPr/>
                    <a:lstStyle/>
                    <a:p>
                      <a:r>
                        <a:rPr lang="en-US" sz="5400" b="1" dirty="0">
                          <a:solidFill>
                            <a:schemeClr val="tx1"/>
                          </a:solidFill>
                          <a:latin typeface="Arial Black" panose="020B0A04020102020204" pitchFamily="34" charset="0"/>
                          <a:cs typeface="Arial" panose="020B0604020202020204" pitchFamily="34" charset="0"/>
                        </a:rPr>
                        <a:t>Sprint Retro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5400" b="1" dirty="0">
                          <a:solidFill>
                            <a:schemeClr val="tx1"/>
                          </a:solidFill>
                          <a:latin typeface="Arial Black" panose="020B0A04020102020204" pitchFamily="34" charset="0"/>
                          <a:cs typeface="Arial" panose="020B0604020202020204" pitchFamily="34" charset="0"/>
                        </a:rPr>
                        <a:t>Last Day of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645800"/>
                  </a:ext>
                </a:extLst>
              </a:tr>
            </a:tbl>
          </a:graphicData>
        </a:graphic>
      </p:graphicFrame>
    </p:spTree>
    <p:extLst>
      <p:ext uri="{BB962C8B-B14F-4D97-AF65-F5344CB8AC3E}">
        <p14:creationId xmlns:p14="http://schemas.microsoft.com/office/powerpoint/2010/main" val="42449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F4E642-BEB7-98B8-A2EA-19DADFCD3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14020800" cy="10287000"/>
          </a:xfrm>
          <a:prstGeom prst="rect">
            <a:avLst/>
          </a:prstGeom>
        </p:spPr>
      </p:pic>
    </p:spTree>
    <p:extLst>
      <p:ext uri="{BB962C8B-B14F-4D97-AF65-F5344CB8AC3E}">
        <p14:creationId xmlns:p14="http://schemas.microsoft.com/office/powerpoint/2010/main" val="3545488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03F26-A26B-6D71-4614-464AFF5E8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0"/>
            <a:ext cx="12877800" cy="10287000"/>
          </a:xfrm>
          <a:prstGeom prst="rect">
            <a:avLst/>
          </a:prstGeom>
        </p:spPr>
      </p:pic>
    </p:spTree>
    <p:extLst>
      <p:ext uri="{BB962C8B-B14F-4D97-AF65-F5344CB8AC3E}">
        <p14:creationId xmlns:p14="http://schemas.microsoft.com/office/powerpoint/2010/main" val="845532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0F3742-8E8D-1B4E-8BB9-F34116E8F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0"/>
            <a:ext cx="14401800" cy="10287000"/>
          </a:xfrm>
          <a:prstGeom prst="rect">
            <a:avLst/>
          </a:prstGeom>
        </p:spPr>
      </p:pic>
    </p:spTree>
    <p:extLst>
      <p:ext uri="{BB962C8B-B14F-4D97-AF65-F5344CB8AC3E}">
        <p14:creationId xmlns:p14="http://schemas.microsoft.com/office/powerpoint/2010/main" val="11219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44304-6CD5-08A0-C411-516799D8F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0"/>
            <a:ext cx="14478000" cy="10287000"/>
          </a:xfrm>
          <a:prstGeom prst="rect">
            <a:avLst/>
          </a:prstGeom>
        </p:spPr>
      </p:pic>
    </p:spTree>
    <p:extLst>
      <p:ext uri="{BB962C8B-B14F-4D97-AF65-F5344CB8AC3E}">
        <p14:creationId xmlns:p14="http://schemas.microsoft.com/office/powerpoint/2010/main" val="149293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AF267-EE21-594F-938A-B76526A60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0"/>
            <a:ext cx="13716000" cy="10287000"/>
          </a:xfrm>
          <a:prstGeom prst="rect">
            <a:avLst/>
          </a:prstGeom>
        </p:spPr>
      </p:pic>
    </p:spTree>
    <p:extLst>
      <p:ext uri="{BB962C8B-B14F-4D97-AF65-F5344CB8AC3E}">
        <p14:creationId xmlns:p14="http://schemas.microsoft.com/office/powerpoint/2010/main" val="1554426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71DD1-7C74-FD87-49A3-26A8477C8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0"/>
            <a:ext cx="13716000" cy="10287000"/>
          </a:xfrm>
          <a:prstGeom prst="rect">
            <a:avLst/>
          </a:prstGeom>
        </p:spPr>
      </p:pic>
    </p:spTree>
    <p:extLst>
      <p:ext uri="{BB962C8B-B14F-4D97-AF65-F5344CB8AC3E}">
        <p14:creationId xmlns:p14="http://schemas.microsoft.com/office/powerpoint/2010/main" val="14130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ECC21-7775-0A5E-554F-5D9DC4075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0"/>
            <a:ext cx="13868400" cy="10287000"/>
          </a:xfrm>
          <a:prstGeom prst="rect">
            <a:avLst/>
          </a:prstGeom>
        </p:spPr>
      </p:pic>
    </p:spTree>
    <p:extLst>
      <p:ext uri="{BB962C8B-B14F-4D97-AF65-F5344CB8AC3E}">
        <p14:creationId xmlns:p14="http://schemas.microsoft.com/office/powerpoint/2010/main" val="1192606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4DBA6-8165-4E1D-966E-F1AEB199B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0"/>
            <a:ext cx="14478000" cy="10287000"/>
          </a:xfrm>
          <a:prstGeom prst="rect">
            <a:avLst/>
          </a:prstGeom>
        </p:spPr>
      </p:pic>
    </p:spTree>
    <p:extLst>
      <p:ext uri="{BB962C8B-B14F-4D97-AF65-F5344CB8AC3E}">
        <p14:creationId xmlns:p14="http://schemas.microsoft.com/office/powerpoint/2010/main" val="4068736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B7FBD-AD63-0CEC-4E26-E0ACD0487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0"/>
            <a:ext cx="14630400" cy="10287000"/>
          </a:xfrm>
          <a:prstGeom prst="rect">
            <a:avLst/>
          </a:prstGeom>
        </p:spPr>
      </p:pic>
    </p:spTree>
    <p:extLst>
      <p:ext uri="{BB962C8B-B14F-4D97-AF65-F5344CB8AC3E}">
        <p14:creationId xmlns:p14="http://schemas.microsoft.com/office/powerpoint/2010/main" val="128437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CE174-4415-4C70-2D41-9826D5274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0"/>
            <a:ext cx="14020800" cy="10287000"/>
          </a:xfrm>
          <a:prstGeom prst="rect">
            <a:avLst/>
          </a:prstGeom>
        </p:spPr>
      </p:pic>
    </p:spTree>
    <p:extLst>
      <p:ext uri="{BB962C8B-B14F-4D97-AF65-F5344CB8AC3E}">
        <p14:creationId xmlns:p14="http://schemas.microsoft.com/office/powerpoint/2010/main" val="224140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2667000" y="2095500"/>
            <a:ext cx="11734800" cy="4154984"/>
          </a:xfrm>
          <a:prstGeom prst="rect">
            <a:avLst/>
          </a:prstGeom>
          <a:noFill/>
        </p:spPr>
        <p:txBody>
          <a:bodyPr wrap="square" rtlCol="0">
            <a:spAutoFit/>
          </a:bodyPr>
          <a:lstStyle/>
          <a:p>
            <a:pPr algn="ctr"/>
            <a:r>
              <a:rPr lang="en-US" sz="8800" dirty="0">
                <a:latin typeface="Arial Black" panose="020B0A04020102020204" pitchFamily="34" charset="0"/>
              </a:rPr>
              <a:t>PREVIOUS FINDINGS WITH TRADERS</a:t>
            </a:r>
          </a:p>
        </p:txBody>
      </p:sp>
    </p:spTree>
    <p:extLst>
      <p:ext uri="{BB962C8B-B14F-4D97-AF65-F5344CB8AC3E}">
        <p14:creationId xmlns:p14="http://schemas.microsoft.com/office/powerpoint/2010/main" val="1173492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BCC5A0-FAE7-8242-1F06-5312177B7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2058"/>
            <a:ext cx="13030200" cy="10287000"/>
          </a:xfrm>
          <a:prstGeom prst="rect">
            <a:avLst/>
          </a:prstGeom>
        </p:spPr>
      </p:pic>
    </p:spTree>
    <p:extLst>
      <p:ext uri="{BB962C8B-B14F-4D97-AF65-F5344CB8AC3E}">
        <p14:creationId xmlns:p14="http://schemas.microsoft.com/office/powerpoint/2010/main" val="272148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A73170-7CFF-DA11-0057-E29C951EC8AA}"/>
              </a:ext>
            </a:extLst>
          </p:cNvPr>
          <p:cNvSpPr txBox="1"/>
          <p:nvPr/>
        </p:nvSpPr>
        <p:spPr>
          <a:xfrm>
            <a:off x="609600" y="723901"/>
            <a:ext cx="17297400" cy="9941183"/>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From the above slides, it was noted as below.</a:t>
            </a:r>
          </a:p>
          <a:p>
            <a:endParaRPr lang="en-US" sz="3200" dirty="0">
              <a:latin typeface="Arial" panose="020B0604020202020204" pitchFamily="34" charset="0"/>
              <a:cs typeface="Arial" panose="020B0604020202020204" pitchFamily="34" charset="0"/>
            </a:endParaRPr>
          </a:p>
          <a:p>
            <a:pPr marL="514350" indent="-514350">
              <a:buAutoNum type="arabicPeriod"/>
            </a:pPr>
            <a:r>
              <a:rPr lang="en-US" sz="3200" dirty="0">
                <a:latin typeface="Arial" panose="020B0604020202020204" pitchFamily="34" charset="0"/>
                <a:cs typeface="Arial" panose="020B0604020202020204" pitchFamily="34" charset="0"/>
              </a:rPr>
              <a:t>Total Moisture = Inherent Moisture + Surface Moisture</a:t>
            </a:r>
          </a:p>
          <a:p>
            <a:pPr marL="514350" indent="-514350">
              <a:buAutoNum type="arabicPeriod"/>
            </a:pPr>
            <a:r>
              <a:rPr lang="en-US" sz="3200" dirty="0"/>
              <a:t>if the TM is increased by 10 % the weight of coal will be only 90 %. If the coal of GCV of 3500 kcal/kg has an increase of TM of 10 %, then the weight of coal will be 90 % or the GCV will be lower by 350 kcal/kg by virtue of the weight. This effect has not been considered here because once the coal enters the premises of the thermal power plant, then the SM addition will only increase in weight addition to the extent of the addition of external moisture and does not decrease the GCV. For computation of specific fuel consumption (SFC) the original weight only will be considered and the added new weight is general not considered</a:t>
            </a:r>
            <a:endParaRPr lang="en-US" sz="3200" dirty="0">
              <a:latin typeface="Arial" panose="020B0604020202020204" pitchFamily="34" charset="0"/>
              <a:cs typeface="Arial" panose="020B0604020202020204" pitchFamily="34" charset="0"/>
            </a:endParaRPr>
          </a:p>
          <a:p>
            <a:pPr marL="514350" indent="-514350">
              <a:buAutoNum type="arabicPeriod"/>
            </a:pPr>
            <a:r>
              <a:rPr lang="en-US" sz="3200" dirty="0"/>
              <a:t>According to one study [6] the impact of 1 % increase of moisture on boiler efficiency is 0.2 % for coals and 0.27 % for lignite’s and on unit heat rate it is 0.43 % which comes to around 10-11 kcal/kW</a:t>
            </a:r>
            <a:r>
              <a:rPr lang="en-US" sz="3200" dirty="0">
                <a:latin typeface="Arial" panose="020B0604020202020204" pitchFamily="34" charset="0"/>
                <a:cs typeface="Arial" panose="020B0604020202020204" pitchFamily="34" charset="0"/>
              </a:rPr>
              <a:t>h</a:t>
            </a:r>
          </a:p>
          <a:p>
            <a:pPr marL="514350" indent="-514350">
              <a:buAutoNum type="arabicPeriod"/>
            </a:pPr>
            <a:r>
              <a:rPr lang="en-US" sz="3200" dirty="0">
                <a:latin typeface="Arial" panose="020B0604020202020204" pitchFamily="34" charset="0"/>
                <a:cs typeface="Arial" panose="020B0604020202020204" pitchFamily="34" charset="0"/>
              </a:rPr>
              <a:t>It can be tested, by taking 2 samples of 1 kg. (First Sample) &amp; 990 Grams (2</a:t>
            </a:r>
            <a:r>
              <a:rPr lang="en-US" sz="3200" baseline="30000" dirty="0">
                <a:latin typeface="Arial" panose="020B0604020202020204" pitchFamily="34" charset="0"/>
                <a:cs typeface="Arial" panose="020B0604020202020204" pitchFamily="34" charset="0"/>
              </a:rPr>
              <a:t>nd</a:t>
            </a:r>
            <a:r>
              <a:rPr lang="en-US" sz="3200" dirty="0">
                <a:latin typeface="Arial" panose="020B0604020202020204" pitchFamily="34" charset="0"/>
                <a:cs typeface="Arial" panose="020B0604020202020204" pitchFamily="34" charset="0"/>
              </a:rPr>
              <a:t> sample) adding 10 grams water to make 1 Kg. Both samples become 1 kg. each and GCV (ARB) can be checked to observe the difference of impact of GCV by increase in 10% TM, which will make you understand the actual loss.</a:t>
            </a:r>
          </a:p>
          <a:p>
            <a:pPr marL="514350" indent="-514350">
              <a:buAutoNum type="arabicPeriod"/>
            </a:pPr>
            <a:r>
              <a:rPr lang="en-US" sz="3200" dirty="0">
                <a:latin typeface="Arial" panose="020B0604020202020204" pitchFamily="34" charset="0"/>
                <a:cs typeface="Arial" panose="020B0604020202020204" pitchFamily="34" charset="0"/>
              </a:rPr>
              <a:t>When the GCV is checked in GCV (As Received Basis) then Ash &amp; TM losses are included since based on this, there will be impact in GCV</a:t>
            </a: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1147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6154400" cy="6863417"/>
          </a:xfrm>
          <a:prstGeom prst="rect">
            <a:avLst/>
          </a:prstGeom>
          <a:noFill/>
        </p:spPr>
        <p:txBody>
          <a:bodyPr wrap="square" rtlCol="0">
            <a:spAutoFit/>
          </a:bodyPr>
          <a:lstStyle/>
          <a:p>
            <a:pPr algn="ctr"/>
            <a:r>
              <a:rPr lang="en-US" sz="8800" dirty="0">
                <a:latin typeface="Arial Black" panose="020B0A04020102020204" pitchFamily="34" charset="0"/>
              </a:rPr>
              <a:t>DETAILS OF HUSK </a:t>
            </a:r>
          </a:p>
          <a:p>
            <a:pPr algn="ctr"/>
            <a:r>
              <a:rPr lang="en-US" sz="8800" dirty="0">
                <a:latin typeface="Arial Black" panose="020B0A04020102020204" pitchFamily="34" charset="0"/>
              </a:rPr>
              <a:t>&amp; </a:t>
            </a:r>
          </a:p>
          <a:p>
            <a:pPr algn="ctr"/>
            <a:r>
              <a:rPr lang="en-US" sz="8800" dirty="0">
                <a:latin typeface="Arial Black" panose="020B0A04020102020204" pitchFamily="34" charset="0"/>
              </a:rPr>
              <a:t>COAL PURCHASES</a:t>
            </a:r>
          </a:p>
          <a:p>
            <a:pPr algn="ctr"/>
            <a:r>
              <a:rPr lang="en-US" sz="8800" dirty="0">
                <a:latin typeface="Arial Black" panose="020B0A04020102020204" pitchFamily="34" charset="0"/>
              </a:rPr>
              <a:t>FOR 2022-23 &amp;</a:t>
            </a:r>
          </a:p>
          <a:p>
            <a:pPr algn="ctr"/>
            <a:r>
              <a:rPr lang="en-US" sz="8800" dirty="0">
                <a:latin typeface="Arial Black" panose="020B0A04020102020204" pitchFamily="34" charset="0"/>
              </a:rPr>
              <a:t>2023-24</a:t>
            </a:r>
          </a:p>
        </p:txBody>
      </p:sp>
    </p:spTree>
    <p:extLst>
      <p:ext uri="{BB962C8B-B14F-4D97-AF65-F5344CB8AC3E}">
        <p14:creationId xmlns:p14="http://schemas.microsoft.com/office/powerpoint/2010/main" val="3716115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9512718-35B4-09CD-2641-91F201FFD21D}"/>
              </a:ext>
            </a:extLst>
          </p:cNvPr>
          <p:cNvGraphicFramePr>
            <a:graphicFrameLocks noGrp="1"/>
          </p:cNvGraphicFramePr>
          <p:nvPr>
            <p:extLst>
              <p:ext uri="{D42A27DB-BD31-4B8C-83A1-F6EECF244321}">
                <p14:modId xmlns:p14="http://schemas.microsoft.com/office/powerpoint/2010/main" val="2312516645"/>
              </p:ext>
            </p:extLst>
          </p:nvPr>
        </p:nvGraphicFramePr>
        <p:xfrm>
          <a:off x="457200" y="342900"/>
          <a:ext cx="17449799" cy="9524997"/>
        </p:xfrm>
        <a:graphic>
          <a:graphicData uri="http://schemas.openxmlformats.org/drawingml/2006/table">
            <a:tbl>
              <a:tblPr firstRow="1" firstCol="1" bandRow="1">
                <a:tableStyleId>{5C22544A-7EE6-4342-B048-85BDC9FD1C3A}</a:tableStyleId>
              </a:tblPr>
              <a:tblGrid>
                <a:gridCol w="1880857">
                  <a:extLst>
                    <a:ext uri="{9D8B030D-6E8A-4147-A177-3AD203B41FA5}">
                      <a16:colId xmlns:a16="http://schemas.microsoft.com/office/drawing/2014/main" val="189847383"/>
                    </a:ext>
                  </a:extLst>
                </a:gridCol>
                <a:gridCol w="2657296">
                  <a:extLst>
                    <a:ext uri="{9D8B030D-6E8A-4147-A177-3AD203B41FA5}">
                      <a16:colId xmlns:a16="http://schemas.microsoft.com/office/drawing/2014/main" val="2587584498"/>
                    </a:ext>
                  </a:extLst>
                </a:gridCol>
                <a:gridCol w="1869702">
                  <a:extLst>
                    <a:ext uri="{9D8B030D-6E8A-4147-A177-3AD203B41FA5}">
                      <a16:colId xmlns:a16="http://schemas.microsoft.com/office/drawing/2014/main" val="3369826244"/>
                    </a:ext>
                  </a:extLst>
                </a:gridCol>
                <a:gridCol w="2146363">
                  <a:extLst>
                    <a:ext uri="{9D8B030D-6E8A-4147-A177-3AD203B41FA5}">
                      <a16:colId xmlns:a16="http://schemas.microsoft.com/office/drawing/2014/main" val="574161498"/>
                    </a:ext>
                  </a:extLst>
                </a:gridCol>
                <a:gridCol w="2505578">
                  <a:extLst>
                    <a:ext uri="{9D8B030D-6E8A-4147-A177-3AD203B41FA5}">
                      <a16:colId xmlns:a16="http://schemas.microsoft.com/office/drawing/2014/main" val="1981561286"/>
                    </a:ext>
                  </a:extLst>
                </a:gridCol>
                <a:gridCol w="2278000">
                  <a:extLst>
                    <a:ext uri="{9D8B030D-6E8A-4147-A177-3AD203B41FA5}">
                      <a16:colId xmlns:a16="http://schemas.microsoft.com/office/drawing/2014/main" val="758494590"/>
                    </a:ext>
                  </a:extLst>
                </a:gridCol>
                <a:gridCol w="2278000">
                  <a:extLst>
                    <a:ext uri="{9D8B030D-6E8A-4147-A177-3AD203B41FA5}">
                      <a16:colId xmlns:a16="http://schemas.microsoft.com/office/drawing/2014/main" val="2433380024"/>
                    </a:ext>
                  </a:extLst>
                </a:gridCol>
                <a:gridCol w="1834003">
                  <a:extLst>
                    <a:ext uri="{9D8B030D-6E8A-4147-A177-3AD203B41FA5}">
                      <a16:colId xmlns:a16="http://schemas.microsoft.com/office/drawing/2014/main" val="3929955882"/>
                    </a:ext>
                  </a:extLst>
                </a:gridCol>
              </a:tblGrid>
              <a:tr h="835526">
                <a:tc gridSpan="8">
                  <a:txBody>
                    <a:bodyPr/>
                    <a:lstStyle/>
                    <a:p>
                      <a:pPr marL="0" marR="0" algn="ctr">
                        <a:spcBef>
                          <a:spcPts val="0"/>
                        </a:spcBef>
                        <a:spcAft>
                          <a:spcPts val="0"/>
                        </a:spcAft>
                      </a:pPr>
                      <a:r>
                        <a:rPr lang="en-US" sz="3200" u="sng" dirty="0">
                          <a:effectLst/>
                        </a:rPr>
                        <a:t>PURCHASE OF COAL FOR YEAR 2022-23</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928352"/>
                  </a:ext>
                </a:extLst>
              </a:tr>
              <a:tr h="1629276">
                <a:tc>
                  <a:txBody>
                    <a:bodyPr/>
                    <a:lstStyle/>
                    <a:p>
                      <a:pPr marL="0" marR="0" algn="ctr">
                        <a:spcBef>
                          <a:spcPts val="0"/>
                        </a:spcBef>
                        <a:spcAft>
                          <a:spcPts val="0"/>
                        </a:spcAft>
                      </a:pPr>
                      <a:r>
                        <a:rPr lang="en-US" sz="3200" dirty="0">
                          <a:effectLst/>
                        </a:rPr>
                        <a:t>MONTH</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rPr>
                        <a:t>Party Inv Val</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rPr>
                        <a:t>DC Qty</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rPr>
                        <a:t>RATE</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rPr>
                        <a:t>BASIC VALUE</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rPr>
                        <a:t>Total GST Value   5%</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rPr>
                        <a:t>CESS Value   400/-PMT</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rPr>
                        <a:t>WITH OUT GST</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315620"/>
                  </a:ext>
                </a:extLst>
              </a:tr>
              <a:tr h="710197">
                <a:tc>
                  <a:txBody>
                    <a:bodyPr/>
                    <a:lstStyle/>
                    <a:p>
                      <a:pPr marL="0" marR="0" algn="ctr">
                        <a:spcBef>
                          <a:spcPts val="0"/>
                        </a:spcBef>
                        <a:spcAft>
                          <a:spcPts val="0"/>
                        </a:spcAft>
                      </a:pPr>
                      <a:r>
                        <a:rPr lang="en-US" sz="3200">
                          <a:effectLst/>
                        </a:rPr>
                        <a:t>Jul-22</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3,515,637</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453.63</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7,750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3,175,414</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158,771</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181,452</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7,400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788147"/>
                  </a:ext>
                </a:extLst>
              </a:tr>
              <a:tr h="710197">
                <a:tc>
                  <a:txBody>
                    <a:bodyPr/>
                    <a:lstStyle/>
                    <a:p>
                      <a:pPr marL="0" marR="0" algn="ctr">
                        <a:spcBef>
                          <a:spcPts val="0"/>
                        </a:spcBef>
                        <a:spcAft>
                          <a:spcPts val="0"/>
                        </a:spcAft>
                      </a:pPr>
                      <a:r>
                        <a:rPr lang="en-US" sz="3200">
                          <a:effectLst/>
                        </a:rPr>
                        <a:t>Aug-22</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6,036,625</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777.20</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7,767</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5,453,091</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272,655</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310,880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7,416</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5322412"/>
                  </a:ext>
                </a:extLst>
              </a:tr>
              <a:tr h="668422">
                <a:tc>
                  <a:txBody>
                    <a:bodyPr/>
                    <a:lstStyle/>
                    <a:p>
                      <a:pPr algn="ctr"/>
                      <a:endParaRPr lang="en-US" sz="3200">
                        <a:effectLst/>
                        <a:latin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dirty="0">
                        <a:effectLst/>
                        <a:latin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7411737"/>
                  </a:ext>
                </a:extLst>
              </a:tr>
              <a:tr h="710197">
                <a:tc>
                  <a:txBody>
                    <a:bodyPr/>
                    <a:lstStyle/>
                    <a:p>
                      <a:pPr marL="0" marR="0" algn="ctr">
                        <a:spcBef>
                          <a:spcPts val="0"/>
                        </a:spcBef>
                        <a:spcAft>
                          <a:spcPts val="0"/>
                        </a:spcAft>
                      </a:pPr>
                      <a:r>
                        <a:rPr lang="en-US" sz="3200">
                          <a:effectLst/>
                        </a:rPr>
                        <a:t>Sep-22</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5,260,650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669.72</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        7,855 </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4,755,011</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237,751</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267,888</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7,500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6281078"/>
                  </a:ext>
                </a:extLst>
              </a:tr>
              <a:tr h="710197">
                <a:tc>
                  <a:txBody>
                    <a:bodyPr/>
                    <a:lstStyle/>
                    <a:p>
                      <a:pPr marL="0" marR="0" algn="ctr">
                        <a:spcBef>
                          <a:spcPts val="0"/>
                        </a:spcBef>
                        <a:spcAft>
                          <a:spcPts val="0"/>
                        </a:spcAft>
                      </a:pPr>
                      <a:r>
                        <a:rPr lang="en-US" sz="3200">
                          <a:effectLst/>
                        </a:rPr>
                        <a:t>0CT-22</a:t>
                      </a:r>
                      <a:endParaRPr lang="en-US" sz="32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23,923,036</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3,601.89</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6,642</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21,810,006</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1,013,710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1,047,776</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6,346</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333288"/>
                  </a:ext>
                </a:extLst>
              </a:tr>
              <a:tr h="710197">
                <a:tc>
                  <a:txBody>
                    <a:bodyPr/>
                    <a:lstStyle/>
                    <a:p>
                      <a:pPr marL="0" marR="0" algn="ctr">
                        <a:spcBef>
                          <a:spcPts val="0"/>
                        </a:spcBef>
                        <a:spcAft>
                          <a:spcPts val="0"/>
                        </a:spcAft>
                      </a:pPr>
                      <a:r>
                        <a:rPr lang="en-US" sz="3200">
                          <a:effectLst/>
                        </a:rPr>
                        <a:t>Nov-22</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27,471,700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3,480.16</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7,894</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24,837,748</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1,241,887</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1,392,064</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7,537</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948917"/>
                  </a:ext>
                </a:extLst>
              </a:tr>
              <a:tr h="710197">
                <a:tc>
                  <a:txBody>
                    <a:bodyPr/>
                    <a:lstStyle/>
                    <a:p>
                      <a:pPr marL="0" marR="0" algn="ctr">
                        <a:spcBef>
                          <a:spcPts val="0"/>
                        </a:spcBef>
                        <a:spcAft>
                          <a:spcPts val="0"/>
                        </a:spcAft>
                      </a:pPr>
                      <a:r>
                        <a:rPr lang="en-US" sz="3200">
                          <a:effectLst/>
                        </a:rPr>
                        <a:t>Dec-22</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2,934,072</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361.45</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8,118</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2,656,659</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132,833</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144,580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7,750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6526552"/>
                  </a:ext>
                </a:extLst>
              </a:tr>
              <a:tr h="710197">
                <a:tc>
                  <a:txBody>
                    <a:bodyPr/>
                    <a:lstStyle/>
                    <a:p>
                      <a:pPr marL="0" marR="0" algn="ctr">
                        <a:spcBef>
                          <a:spcPts val="0"/>
                        </a:spcBef>
                        <a:spcAft>
                          <a:spcPts val="0"/>
                        </a:spcAft>
                      </a:pPr>
                      <a:r>
                        <a:rPr lang="en-US" sz="3200">
                          <a:effectLst/>
                        </a:rPr>
                        <a:t>Jan-23</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1,027,199</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130.77</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7,855</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928,467</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46,423</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52,308</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7,500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2654827"/>
                  </a:ext>
                </a:extLst>
              </a:tr>
              <a:tr h="710197">
                <a:tc>
                  <a:txBody>
                    <a:bodyPr/>
                    <a:lstStyle/>
                    <a:p>
                      <a:pPr marL="0" marR="0" algn="ctr">
                        <a:spcBef>
                          <a:spcPts val="0"/>
                        </a:spcBef>
                        <a:spcAft>
                          <a:spcPts val="0"/>
                        </a:spcAft>
                      </a:pPr>
                      <a:r>
                        <a:rPr lang="en-US" sz="3200">
                          <a:effectLst/>
                        </a:rPr>
                        <a:t>Feb-23</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13,681,538</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1,959.11</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6,984</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12,358,930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613,480</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709,136</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6,670</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5318723"/>
                  </a:ext>
                </a:extLst>
              </a:tr>
              <a:tr h="710197">
                <a:tc>
                  <a:txBody>
                    <a:bodyPr/>
                    <a:lstStyle/>
                    <a:p>
                      <a:pPr marL="0" marR="0" algn="ctr">
                        <a:spcBef>
                          <a:spcPts val="0"/>
                        </a:spcBef>
                        <a:spcAft>
                          <a:spcPts val="0"/>
                        </a:spcAft>
                      </a:pPr>
                      <a:r>
                        <a:rPr lang="en-US" sz="3200">
                          <a:effectLst/>
                        </a:rPr>
                        <a:t>Mar-23</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41,644,881</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7,695.33</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5,412</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37,310,800</a:t>
                      </a:r>
                      <a:endParaRPr lang="en-US" sz="320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2,041,372</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2,292,732</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5,146</a:t>
                      </a:r>
                      <a:endParaRPr lang="en-US" sz="32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5929178"/>
                  </a:ext>
                </a:extLst>
              </a:tr>
            </a:tbl>
          </a:graphicData>
        </a:graphic>
      </p:graphicFrame>
    </p:spTree>
    <p:extLst>
      <p:ext uri="{BB962C8B-B14F-4D97-AF65-F5344CB8AC3E}">
        <p14:creationId xmlns:p14="http://schemas.microsoft.com/office/powerpoint/2010/main" val="3344928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657CAAC-D95C-EFE0-2012-904229CFC55A}"/>
              </a:ext>
            </a:extLst>
          </p:cNvPr>
          <p:cNvGraphicFramePr>
            <a:graphicFrameLocks noGrp="1"/>
          </p:cNvGraphicFramePr>
          <p:nvPr>
            <p:extLst>
              <p:ext uri="{D42A27DB-BD31-4B8C-83A1-F6EECF244321}">
                <p14:modId xmlns:p14="http://schemas.microsoft.com/office/powerpoint/2010/main" val="1605084203"/>
              </p:ext>
            </p:extLst>
          </p:nvPr>
        </p:nvGraphicFramePr>
        <p:xfrm>
          <a:off x="381000" y="342900"/>
          <a:ext cx="17602202" cy="9677396"/>
        </p:xfrm>
        <a:graphic>
          <a:graphicData uri="http://schemas.openxmlformats.org/drawingml/2006/table">
            <a:tbl>
              <a:tblPr firstRow="1" firstCol="1" bandRow="1">
                <a:tableStyleId>{5C22544A-7EE6-4342-B048-85BDC9FD1C3A}</a:tableStyleId>
              </a:tblPr>
              <a:tblGrid>
                <a:gridCol w="2155372">
                  <a:extLst>
                    <a:ext uri="{9D8B030D-6E8A-4147-A177-3AD203B41FA5}">
                      <a16:colId xmlns:a16="http://schemas.microsoft.com/office/drawing/2014/main" val="102898573"/>
                    </a:ext>
                  </a:extLst>
                </a:gridCol>
                <a:gridCol w="2334985">
                  <a:extLst>
                    <a:ext uri="{9D8B030D-6E8A-4147-A177-3AD203B41FA5}">
                      <a16:colId xmlns:a16="http://schemas.microsoft.com/office/drawing/2014/main" val="1161722590"/>
                    </a:ext>
                  </a:extLst>
                </a:gridCol>
                <a:gridCol w="2155372">
                  <a:extLst>
                    <a:ext uri="{9D8B030D-6E8A-4147-A177-3AD203B41FA5}">
                      <a16:colId xmlns:a16="http://schemas.microsoft.com/office/drawing/2014/main" val="2387200565"/>
                    </a:ext>
                  </a:extLst>
                </a:gridCol>
                <a:gridCol w="2155372">
                  <a:extLst>
                    <a:ext uri="{9D8B030D-6E8A-4147-A177-3AD203B41FA5}">
                      <a16:colId xmlns:a16="http://schemas.microsoft.com/office/drawing/2014/main" val="384842880"/>
                    </a:ext>
                  </a:extLst>
                </a:gridCol>
                <a:gridCol w="2334985">
                  <a:extLst>
                    <a:ext uri="{9D8B030D-6E8A-4147-A177-3AD203B41FA5}">
                      <a16:colId xmlns:a16="http://schemas.microsoft.com/office/drawing/2014/main" val="3469099251"/>
                    </a:ext>
                  </a:extLst>
                </a:gridCol>
                <a:gridCol w="2155372">
                  <a:extLst>
                    <a:ext uri="{9D8B030D-6E8A-4147-A177-3AD203B41FA5}">
                      <a16:colId xmlns:a16="http://schemas.microsoft.com/office/drawing/2014/main" val="3409343775"/>
                    </a:ext>
                  </a:extLst>
                </a:gridCol>
                <a:gridCol w="2155372">
                  <a:extLst>
                    <a:ext uri="{9D8B030D-6E8A-4147-A177-3AD203B41FA5}">
                      <a16:colId xmlns:a16="http://schemas.microsoft.com/office/drawing/2014/main" val="1465905213"/>
                    </a:ext>
                  </a:extLst>
                </a:gridCol>
                <a:gridCol w="2155372">
                  <a:extLst>
                    <a:ext uri="{9D8B030D-6E8A-4147-A177-3AD203B41FA5}">
                      <a16:colId xmlns:a16="http://schemas.microsoft.com/office/drawing/2014/main" val="1864528861"/>
                    </a:ext>
                  </a:extLst>
                </a:gridCol>
              </a:tblGrid>
              <a:tr h="848896">
                <a:tc gridSpan="8">
                  <a:txBody>
                    <a:bodyPr/>
                    <a:lstStyle/>
                    <a:p>
                      <a:pPr marL="0" marR="0" algn="ctr">
                        <a:spcBef>
                          <a:spcPts val="0"/>
                        </a:spcBef>
                        <a:spcAft>
                          <a:spcPts val="0"/>
                        </a:spcAft>
                      </a:pPr>
                      <a:r>
                        <a:rPr lang="en-US" sz="3200" u="sng" dirty="0">
                          <a:effectLst/>
                          <a:latin typeface="Arial" panose="020B0604020202020204" pitchFamily="34" charset="0"/>
                          <a:cs typeface="Arial" panose="020B0604020202020204" pitchFamily="34" charset="0"/>
                        </a:rPr>
                        <a:t>PURCHASE OF COAL FOR YEAR 2023-24</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78968826"/>
                  </a:ext>
                </a:extLst>
              </a:tr>
              <a:tr h="1655344">
                <a:tc>
                  <a:txBody>
                    <a:bodyPr/>
                    <a:lstStyle/>
                    <a:p>
                      <a:pPr marL="0" marR="0" algn="ctr">
                        <a:spcBef>
                          <a:spcPts val="0"/>
                        </a:spcBef>
                        <a:spcAft>
                          <a:spcPts val="0"/>
                        </a:spcAft>
                      </a:pPr>
                      <a:r>
                        <a:rPr lang="en-US" sz="3200" dirty="0">
                          <a:effectLst/>
                          <a:latin typeface="Arial" panose="020B0604020202020204" pitchFamily="34" charset="0"/>
                          <a:cs typeface="Arial" panose="020B0604020202020204" pitchFamily="34" charset="0"/>
                        </a:rPr>
                        <a:t>MONTH</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latin typeface="Arial" panose="020B0604020202020204" pitchFamily="34" charset="0"/>
                          <a:cs typeface="Arial" panose="020B0604020202020204" pitchFamily="34" charset="0"/>
                        </a:rPr>
                        <a:t>Party Inv Val</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latin typeface="Arial" panose="020B0604020202020204" pitchFamily="34" charset="0"/>
                          <a:cs typeface="Arial" panose="020B0604020202020204" pitchFamily="34" charset="0"/>
                        </a:rPr>
                        <a:t>DC Qty</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a:effectLst/>
                          <a:latin typeface="Arial" panose="020B0604020202020204" pitchFamily="34" charset="0"/>
                          <a:cs typeface="Arial" panose="020B0604020202020204" pitchFamily="34" charset="0"/>
                        </a:rPr>
                        <a:t>RATE</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a:effectLst/>
                          <a:latin typeface="Arial" panose="020B0604020202020204" pitchFamily="34" charset="0"/>
                          <a:cs typeface="Arial" panose="020B0604020202020204" pitchFamily="34" charset="0"/>
                        </a:rPr>
                        <a:t>BASIC VALUE</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a:effectLst/>
                          <a:latin typeface="Arial" panose="020B0604020202020204" pitchFamily="34" charset="0"/>
                          <a:cs typeface="Arial" panose="020B0604020202020204" pitchFamily="34" charset="0"/>
                        </a:rPr>
                        <a:t>GST 5%</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a:effectLst/>
                          <a:latin typeface="Arial" panose="020B0604020202020204" pitchFamily="34" charset="0"/>
                          <a:cs typeface="Arial" panose="020B0604020202020204" pitchFamily="34" charset="0"/>
                        </a:rPr>
                        <a:t>CESS 400/-PMT</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200" dirty="0">
                          <a:effectLst/>
                          <a:latin typeface="Arial" panose="020B0604020202020204" pitchFamily="34" charset="0"/>
                          <a:cs typeface="Arial" panose="020B0604020202020204" pitchFamily="34" charset="0"/>
                        </a:rPr>
                        <a:t>WITH OUT GST</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0623089"/>
                  </a:ext>
                </a:extLst>
              </a:tr>
              <a:tr h="721560">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Apr-23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10,354,494</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2,163.51</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4,786</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9,261,252</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533,003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560,244</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4,540</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461382"/>
                  </a:ext>
                </a:extLst>
              </a:tr>
              <a:tr h="721560">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May-23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3,824,065</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714.29</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5,354</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3,430,038</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189,687</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204,340</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5,088</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0822284"/>
                  </a:ext>
                </a:extLst>
              </a:tr>
              <a:tr h="679116">
                <a:tc>
                  <a:txBody>
                    <a:bodyPr/>
                    <a:lstStyle/>
                    <a:p>
                      <a:endParaRPr lang="en-US" sz="32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dirty="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dirty="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sz="32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6225161"/>
                  </a:ext>
                </a:extLst>
              </a:tr>
              <a:tr h="721560">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Sep-23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2,542,310</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344.37</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7,382</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2,290,059</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105,695</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127,152</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7,019</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68465"/>
                  </a:ext>
                </a:extLst>
              </a:tr>
              <a:tr h="721560">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Oct-23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15,233,047</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2,433.21</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6,260</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13,580,727</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679,036</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973,284</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5,981</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8833752"/>
                  </a:ext>
                </a:extLst>
              </a:tr>
              <a:tr h="721560">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Nov-23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17,698,521</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2,797.43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6,327</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15,790,047</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789,502</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1,118,972</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6,044</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193898"/>
                  </a:ext>
                </a:extLst>
              </a:tr>
              <a:tr h="721560">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Dec-23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8,664,122</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1,395.63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6,208</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7,729,514</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386,476</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548,132</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5,931</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4478854"/>
                  </a:ext>
                </a:extLst>
              </a:tr>
              <a:tr h="721560">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Jan-24</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15,705,981</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2,685.88</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5,848</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13,964,706</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698,235</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1,043,040</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5,588</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3878271"/>
                  </a:ext>
                </a:extLst>
              </a:tr>
              <a:tr h="721560">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Feb-24</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10,897,328</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2,035.73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5353</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9,669,017</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467,214</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720,644</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5,104</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5802954"/>
                  </a:ext>
                </a:extLst>
              </a:tr>
              <a:tr h="721560">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Mar-24</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 </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 </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5860</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5200</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260</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latin typeface="Arial" panose="020B0604020202020204" pitchFamily="34" charset="0"/>
                          <a:cs typeface="Arial" panose="020B0604020202020204" pitchFamily="34" charset="0"/>
                        </a:rPr>
                        <a:t>400</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latin typeface="Arial" panose="020B0604020202020204" pitchFamily="34" charset="0"/>
                          <a:cs typeface="Arial" panose="020B0604020202020204" pitchFamily="34" charset="0"/>
                        </a:rPr>
                        <a:t>5600</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0588706"/>
                  </a:ext>
                </a:extLst>
              </a:tr>
            </a:tbl>
          </a:graphicData>
        </a:graphic>
      </p:graphicFrame>
    </p:spTree>
    <p:extLst>
      <p:ext uri="{BB962C8B-B14F-4D97-AF65-F5344CB8AC3E}">
        <p14:creationId xmlns:p14="http://schemas.microsoft.com/office/powerpoint/2010/main" val="3228584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45E03D2-490C-E253-62FF-105DB291E357}"/>
              </a:ext>
            </a:extLst>
          </p:cNvPr>
          <p:cNvGraphicFramePr>
            <a:graphicFrameLocks noGrp="1"/>
          </p:cNvGraphicFramePr>
          <p:nvPr>
            <p:extLst>
              <p:ext uri="{D42A27DB-BD31-4B8C-83A1-F6EECF244321}">
                <p14:modId xmlns:p14="http://schemas.microsoft.com/office/powerpoint/2010/main" val="2260987692"/>
              </p:ext>
            </p:extLst>
          </p:nvPr>
        </p:nvGraphicFramePr>
        <p:xfrm>
          <a:off x="380999" y="342901"/>
          <a:ext cx="17526001" cy="9729216"/>
        </p:xfrm>
        <a:graphic>
          <a:graphicData uri="http://schemas.openxmlformats.org/drawingml/2006/table">
            <a:tbl>
              <a:tblPr firstRow="1" firstCol="1" bandRow="1">
                <a:tableStyleId>{5C22544A-7EE6-4342-B048-85BDC9FD1C3A}</a:tableStyleId>
              </a:tblPr>
              <a:tblGrid>
                <a:gridCol w="1625458">
                  <a:extLst>
                    <a:ext uri="{9D8B030D-6E8A-4147-A177-3AD203B41FA5}">
                      <a16:colId xmlns:a16="http://schemas.microsoft.com/office/drawing/2014/main" val="3801967514"/>
                    </a:ext>
                  </a:extLst>
                </a:gridCol>
                <a:gridCol w="2196618">
                  <a:extLst>
                    <a:ext uri="{9D8B030D-6E8A-4147-A177-3AD203B41FA5}">
                      <a16:colId xmlns:a16="http://schemas.microsoft.com/office/drawing/2014/main" val="635134154"/>
                    </a:ext>
                  </a:extLst>
                </a:gridCol>
                <a:gridCol w="1967763">
                  <a:extLst>
                    <a:ext uri="{9D8B030D-6E8A-4147-A177-3AD203B41FA5}">
                      <a16:colId xmlns:a16="http://schemas.microsoft.com/office/drawing/2014/main" val="258609652"/>
                    </a:ext>
                  </a:extLst>
                </a:gridCol>
                <a:gridCol w="2777559">
                  <a:extLst>
                    <a:ext uri="{9D8B030D-6E8A-4147-A177-3AD203B41FA5}">
                      <a16:colId xmlns:a16="http://schemas.microsoft.com/office/drawing/2014/main" val="3919550096"/>
                    </a:ext>
                  </a:extLst>
                </a:gridCol>
                <a:gridCol w="508566">
                  <a:extLst>
                    <a:ext uri="{9D8B030D-6E8A-4147-A177-3AD203B41FA5}">
                      <a16:colId xmlns:a16="http://schemas.microsoft.com/office/drawing/2014/main" val="4006007064"/>
                    </a:ext>
                  </a:extLst>
                </a:gridCol>
                <a:gridCol w="1901259">
                  <a:extLst>
                    <a:ext uri="{9D8B030D-6E8A-4147-A177-3AD203B41FA5}">
                      <a16:colId xmlns:a16="http://schemas.microsoft.com/office/drawing/2014/main" val="100938402"/>
                    </a:ext>
                  </a:extLst>
                </a:gridCol>
                <a:gridCol w="2568264">
                  <a:extLst>
                    <a:ext uri="{9D8B030D-6E8A-4147-A177-3AD203B41FA5}">
                      <a16:colId xmlns:a16="http://schemas.microsoft.com/office/drawing/2014/main" val="319325754"/>
                    </a:ext>
                  </a:extLst>
                </a:gridCol>
                <a:gridCol w="1320318">
                  <a:extLst>
                    <a:ext uri="{9D8B030D-6E8A-4147-A177-3AD203B41FA5}">
                      <a16:colId xmlns:a16="http://schemas.microsoft.com/office/drawing/2014/main" val="3284041163"/>
                    </a:ext>
                  </a:extLst>
                </a:gridCol>
                <a:gridCol w="2660196">
                  <a:extLst>
                    <a:ext uri="{9D8B030D-6E8A-4147-A177-3AD203B41FA5}">
                      <a16:colId xmlns:a16="http://schemas.microsoft.com/office/drawing/2014/main" val="606264038"/>
                    </a:ext>
                  </a:extLst>
                </a:gridCol>
              </a:tblGrid>
              <a:tr h="362711">
                <a:tc gridSpan="3">
                  <a:txBody>
                    <a:bodyPr/>
                    <a:lstStyle/>
                    <a:p>
                      <a:pPr marL="0" marR="0">
                        <a:spcBef>
                          <a:spcPts val="0"/>
                        </a:spcBef>
                        <a:spcAft>
                          <a:spcPts val="0"/>
                        </a:spcAft>
                      </a:pPr>
                      <a:r>
                        <a:rPr lang="en-US" sz="2800">
                          <a:effectLst/>
                          <a:latin typeface="Arial" panose="020B0604020202020204" pitchFamily="34" charset="0"/>
                          <a:cs typeface="Arial" panose="020B0604020202020204" pitchFamily="34" charset="0"/>
                        </a:rPr>
                        <a:t>01-04-2023 TO 29-02-2024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a:spcBef>
                          <a:spcPts val="0"/>
                        </a:spcBef>
                        <a:spcAft>
                          <a:spcPts val="0"/>
                        </a:spcAft>
                      </a:pPr>
                      <a:r>
                        <a:rPr lang="en-US" sz="2800" dirty="0">
                          <a:effectLst/>
                          <a:latin typeface="Arial" panose="020B0604020202020204" pitchFamily="34" charset="0"/>
                          <a:cs typeface="Arial" panose="020B0604020202020204" pitchFamily="34" charset="0"/>
                        </a:rPr>
                        <a:t>01-04-2022 TO 29-02-2023</a:t>
                      </a: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7321831"/>
                  </a:ext>
                </a:extLst>
              </a:tr>
              <a:tr h="682752">
                <a:tc>
                  <a:txBody>
                    <a:bodyPr/>
                    <a:lstStyle/>
                    <a:p>
                      <a:pPr marL="0" marR="0" algn="ctr">
                        <a:spcBef>
                          <a:spcPts val="0"/>
                        </a:spcBef>
                        <a:spcAft>
                          <a:spcPts val="0"/>
                        </a:spcAft>
                      </a:pPr>
                      <a:r>
                        <a:rPr lang="en-US" sz="2800" dirty="0">
                          <a:effectLst/>
                          <a:latin typeface="Arial" panose="020B0604020202020204" pitchFamily="34" charset="0"/>
                          <a:cs typeface="Arial" panose="020B0604020202020204" pitchFamily="34" charset="0"/>
                        </a:rPr>
                        <a:t>Bill Pass</a:t>
                      </a: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Arial" panose="020B0604020202020204" pitchFamily="34" charset="0"/>
                          <a:cs typeface="Arial" panose="020B0604020202020204" pitchFamily="34" charset="0"/>
                        </a:rPr>
                        <a:t>Pay Qty</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Arial" panose="020B0604020202020204" pitchFamily="34" charset="0"/>
                          <a:cs typeface="Arial" panose="020B0604020202020204" pitchFamily="34" charset="0"/>
                        </a:rPr>
                        <a:t>RATE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Arial" panose="020B0604020202020204" pitchFamily="34" charset="0"/>
                          <a:cs typeface="Arial" panose="020B0604020202020204" pitchFamily="34" charset="0"/>
                        </a:rPr>
                        <a:t>Material Value</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Arial" panose="020B0604020202020204" pitchFamily="34" charset="0"/>
                          <a:cs typeface="Arial" panose="020B0604020202020204" pitchFamily="34" charset="0"/>
                        </a:rPr>
                        <a:t>Bill Pass</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Arial" panose="020B0604020202020204" pitchFamily="34" charset="0"/>
                          <a:cs typeface="Arial" panose="020B0604020202020204" pitchFamily="34" charset="0"/>
                        </a:rPr>
                        <a:t>Pay Qty</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Arial" panose="020B0604020202020204" pitchFamily="34" charset="0"/>
                          <a:cs typeface="Arial" panose="020B0604020202020204" pitchFamily="34" charset="0"/>
                        </a:rPr>
                        <a:t>RATE</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Arial" panose="020B0604020202020204" pitchFamily="34" charset="0"/>
                          <a:cs typeface="Arial" panose="020B0604020202020204" pitchFamily="34" charset="0"/>
                        </a:rPr>
                        <a:t>Material Value</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105141"/>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Apr-23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1,634.060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6,958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11,369,924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Apr-22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5,340.870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4,862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25,968,163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628380"/>
                  </a:ext>
                </a:extLst>
              </a:tr>
              <a:tr h="682752">
                <a:tc>
                  <a:txBody>
                    <a:bodyPr/>
                    <a:lstStyle/>
                    <a:p>
                      <a:pPr marL="0" marR="0" algn="r">
                        <a:spcBef>
                          <a:spcPts val="0"/>
                        </a:spcBef>
                        <a:spcAft>
                          <a:spcPts val="0"/>
                        </a:spcAft>
                      </a:pPr>
                      <a:r>
                        <a:rPr lang="en-US" sz="2800" dirty="0">
                          <a:effectLst/>
                          <a:latin typeface="Arial" panose="020B0604020202020204" pitchFamily="34" charset="0"/>
                          <a:cs typeface="Arial" panose="020B0604020202020204" pitchFamily="34" charset="0"/>
                        </a:rPr>
                        <a:t>May-23</a:t>
                      </a: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4,396.930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6,092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26,784,444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May-22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6,092.840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4,008</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24,420,845</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8480310"/>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Jun-23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3,847.040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5,587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21,491,672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Jun-22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5,095.970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4,459</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22,720,728</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297653"/>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Jul-23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3,756.860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5,265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19,779,485</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Jul-22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5,293.880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4,434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23,470,749</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150599"/>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Aug-23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4,379.210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5,654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24,758,947</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Aug-22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5,753.200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5,202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29,930,499</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224302"/>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Sep-23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3,719.750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5,360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19,938,104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Sep-22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4,711.000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5,209</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24,538,485</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0610664"/>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Oct-23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2,362.060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5,989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14,145,597</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Oct-22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4,273.840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6,175</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26,390,164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1283870"/>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Nov-23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2,599.480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6,762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17,577,794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Nov-22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3,576.590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6,916</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24,737,148</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6911773"/>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Dec-23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3,789.870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5,964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22,602,416</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Dec-22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5,247.620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6,595</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34,609,165</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4388808"/>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Jan-24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2,350.060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        5,970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14,029,715</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Jan-23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4,932.150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6,812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33,598,722</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0861205"/>
                  </a:ext>
                </a:extLst>
              </a:tr>
              <a:tr h="682752">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Feb-24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2,566.850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800">
                          <a:effectLst/>
                          <a:latin typeface="Arial" panose="020B0604020202020204" pitchFamily="34" charset="0"/>
                          <a:cs typeface="Arial" panose="020B0604020202020204" pitchFamily="34" charset="0"/>
                        </a:rPr>
                        <a:t>        6,017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15,445,157</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Feb-23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2,584.150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7,058</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18,237,770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8485230"/>
                  </a:ext>
                </a:extLst>
              </a:tr>
              <a:tr h="362711">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Mar-24</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800">
                          <a:effectLst/>
                          <a:latin typeface="Arial" panose="020B0604020202020204" pitchFamily="34" charset="0"/>
                          <a:cs typeface="Arial" panose="020B0604020202020204" pitchFamily="34" charset="0"/>
                        </a:rPr>
                        <a:t>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800">
                          <a:effectLst/>
                          <a:latin typeface="Arial" panose="020B0604020202020204" pitchFamily="34" charset="0"/>
                          <a:cs typeface="Arial" panose="020B0604020202020204" pitchFamily="34" charset="0"/>
                        </a:rPr>
                        <a:t>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800">
                          <a:effectLst/>
                          <a:latin typeface="Arial" panose="020B0604020202020204" pitchFamily="34" charset="0"/>
                          <a:cs typeface="Arial" panose="020B0604020202020204" pitchFamily="34" charset="0"/>
                        </a:rPr>
                        <a:t>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Mar-23</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1,515.190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7758</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11,754,897</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565254"/>
                  </a:ext>
                </a:extLst>
              </a:tr>
              <a:tr h="682752">
                <a:tc>
                  <a:txBody>
                    <a:bodyPr/>
                    <a:lstStyle/>
                    <a:p>
                      <a:pPr marL="0" marR="0">
                        <a:spcBef>
                          <a:spcPts val="0"/>
                        </a:spcBef>
                        <a:spcAft>
                          <a:spcPts val="0"/>
                        </a:spcAft>
                      </a:pPr>
                      <a:r>
                        <a:rPr lang="en-US" sz="2800">
                          <a:effectLst/>
                          <a:latin typeface="Arial" panose="020B0604020202020204" pitchFamily="34" charset="0"/>
                          <a:cs typeface="Arial" panose="020B0604020202020204" pitchFamily="34" charset="0"/>
                        </a:rPr>
                        <a:t>Total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35,402.170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5873.18</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dirty="0">
                          <a:effectLst/>
                          <a:latin typeface="Arial" panose="020B0604020202020204" pitchFamily="34" charset="0"/>
                          <a:cs typeface="Arial" panose="020B0604020202020204" pitchFamily="34" charset="0"/>
                        </a:rPr>
                        <a:t>207,923,255</a:t>
                      </a: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800">
                          <a:effectLst/>
                          <a:latin typeface="Arial" panose="020B0604020202020204" pitchFamily="34" charset="0"/>
                          <a:cs typeface="Arial" panose="020B0604020202020204" pitchFamily="34" charset="0"/>
                        </a:rPr>
                        <a:t>Total :</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54,417.300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a:effectLst/>
                          <a:latin typeface="Arial" panose="020B0604020202020204" pitchFamily="34" charset="0"/>
                          <a:cs typeface="Arial" panose="020B0604020202020204" pitchFamily="34" charset="0"/>
                        </a:rPr>
                        <a:t>5520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800" dirty="0">
                          <a:effectLst/>
                          <a:latin typeface="Arial" panose="020B0604020202020204" pitchFamily="34" charset="0"/>
                          <a:cs typeface="Arial" panose="020B0604020202020204" pitchFamily="34" charset="0"/>
                        </a:rPr>
                        <a:t>300,377,335</a:t>
                      </a: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1113206"/>
                  </a:ext>
                </a:extLst>
              </a:tr>
            </a:tbl>
          </a:graphicData>
        </a:graphic>
      </p:graphicFrame>
    </p:spTree>
    <p:extLst>
      <p:ext uri="{BB962C8B-B14F-4D97-AF65-F5344CB8AC3E}">
        <p14:creationId xmlns:p14="http://schemas.microsoft.com/office/powerpoint/2010/main" val="1624716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7145000" cy="5509200"/>
          </a:xfrm>
          <a:prstGeom prst="rect">
            <a:avLst/>
          </a:prstGeom>
          <a:noFill/>
        </p:spPr>
        <p:txBody>
          <a:bodyPr wrap="square" rtlCol="0">
            <a:spAutoFit/>
          </a:bodyPr>
          <a:lstStyle/>
          <a:p>
            <a:pPr algn="ctr"/>
            <a:r>
              <a:rPr lang="en-US" sz="8800" dirty="0">
                <a:latin typeface="Arial Black" panose="020B0A04020102020204" pitchFamily="34" charset="0"/>
              </a:rPr>
              <a:t>UNACCOUNTED</a:t>
            </a:r>
          </a:p>
          <a:p>
            <a:pPr algn="ctr"/>
            <a:r>
              <a:rPr lang="en-US" sz="8800" dirty="0">
                <a:latin typeface="Arial Black" panose="020B0A04020102020204" pitchFamily="34" charset="0"/>
              </a:rPr>
              <a:t>BOILER</a:t>
            </a:r>
          </a:p>
          <a:p>
            <a:pPr algn="ctr"/>
            <a:r>
              <a:rPr lang="en-US" sz="8800" dirty="0">
                <a:latin typeface="Arial Black" panose="020B0A04020102020204" pitchFamily="34" charset="0"/>
              </a:rPr>
              <a:t>CONSUMPTIONS</a:t>
            </a:r>
          </a:p>
          <a:p>
            <a:pPr algn="ctr"/>
            <a:r>
              <a:rPr lang="en-US" sz="8800" dirty="0">
                <a:latin typeface="Arial Black" panose="020B0A04020102020204" pitchFamily="34" charset="0"/>
              </a:rPr>
              <a:t>NOTICED</a:t>
            </a:r>
          </a:p>
        </p:txBody>
      </p:sp>
    </p:spTree>
    <p:extLst>
      <p:ext uri="{BB962C8B-B14F-4D97-AF65-F5344CB8AC3E}">
        <p14:creationId xmlns:p14="http://schemas.microsoft.com/office/powerpoint/2010/main" val="3512907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8E97C25-6C84-5D3C-1940-904ADFA8350A}"/>
              </a:ext>
            </a:extLst>
          </p:cNvPr>
          <p:cNvGraphicFramePr>
            <a:graphicFrameLocks noGrp="1"/>
          </p:cNvGraphicFramePr>
          <p:nvPr>
            <p:extLst>
              <p:ext uri="{D42A27DB-BD31-4B8C-83A1-F6EECF244321}">
                <p14:modId xmlns:p14="http://schemas.microsoft.com/office/powerpoint/2010/main" val="1481558757"/>
              </p:ext>
            </p:extLst>
          </p:nvPr>
        </p:nvGraphicFramePr>
        <p:xfrm>
          <a:off x="457200" y="266700"/>
          <a:ext cx="17373601" cy="4876802"/>
        </p:xfrm>
        <a:graphic>
          <a:graphicData uri="http://schemas.openxmlformats.org/drawingml/2006/table">
            <a:tbl>
              <a:tblPr firstRow="1" firstCol="1" bandRow="1">
                <a:tableStyleId>{5C22544A-7EE6-4342-B048-85BDC9FD1C3A}</a:tableStyleId>
              </a:tblPr>
              <a:tblGrid>
                <a:gridCol w="5791200">
                  <a:extLst>
                    <a:ext uri="{9D8B030D-6E8A-4147-A177-3AD203B41FA5}">
                      <a16:colId xmlns:a16="http://schemas.microsoft.com/office/drawing/2014/main" val="1033245293"/>
                    </a:ext>
                  </a:extLst>
                </a:gridCol>
                <a:gridCol w="2388284">
                  <a:extLst>
                    <a:ext uri="{9D8B030D-6E8A-4147-A177-3AD203B41FA5}">
                      <a16:colId xmlns:a16="http://schemas.microsoft.com/office/drawing/2014/main" val="3521550402"/>
                    </a:ext>
                  </a:extLst>
                </a:gridCol>
                <a:gridCol w="1439505">
                  <a:extLst>
                    <a:ext uri="{9D8B030D-6E8A-4147-A177-3AD203B41FA5}">
                      <a16:colId xmlns:a16="http://schemas.microsoft.com/office/drawing/2014/main" val="2132956666"/>
                    </a:ext>
                  </a:extLst>
                </a:gridCol>
                <a:gridCol w="1604402">
                  <a:extLst>
                    <a:ext uri="{9D8B030D-6E8A-4147-A177-3AD203B41FA5}">
                      <a16:colId xmlns:a16="http://schemas.microsoft.com/office/drawing/2014/main" val="3021803497"/>
                    </a:ext>
                  </a:extLst>
                </a:gridCol>
                <a:gridCol w="1604402">
                  <a:extLst>
                    <a:ext uri="{9D8B030D-6E8A-4147-A177-3AD203B41FA5}">
                      <a16:colId xmlns:a16="http://schemas.microsoft.com/office/drawing/2014/main" val="2966493022"/>
                    </a:ext>
                  </a:extLst>
                </a:gridCol>
                <a:gridCol w="1470703">
                  <a:extLst>
                    <a:ext uri="{9D8B030D-6E8A-4147-A177-3AD203B41FA5}">
                      <a16:colId xmlns:a16="http://schemas.microsoft.com/office/drawing/2014/main" val="2342548431"/>
                    </a:ext>
                  </a:extLst>
                </a:gridCol>
                <a:gridCol w="1470703">
                  <a:extLst>
                    <a:ext uri="{9D8B030D-6E8A-4147-A177-3AD203B41FA5}">
                      <a16:colId xmlns:a16="http://schemas.microsoft.com/office/drawing/2014/main" val="3946140390"/>
                    </a:ext>
                  </a:extLst>
                </a:gridCol>
                <a:gridCol w="1604402">
                  <a:extLst>
                    <a:ext uri="{9D8B030D-6E8A-4147-A177-3AD203B41FA5}">
                      <a16:colId xmlns:a16="http://schemas.microsoft.com/office/drawing/2014/main" val="561998067"/>
                    </a:ext>
                  </a:extLst>
                </a:gridCol>
              </a:tblGrid>
              <a:tr h="482321">
                <a:tc>
                  <a:txBody>
                    <a:bodyPr/>
                    <a:lstStyle/>
                    <a:p>
                      <a:pPr marL="0" marR="0" algn="ctr">
                        <a:spcBef>
                          <a:spcPts val="0"/>
                        </a:spcBef>
                        <a:spcAft>
                          <a:spcPts val="0"/>
                        </a:spcAft>
                      </a:pPr>
                      <a:r>
                        <a:rPr lang="en-US" sz="2400" dirty="0">
                          <a:effectLst/>
                        </a:rPr>
                        <a:t>Particulars</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a:effectLst/>
                        </a:rPr>
                        <a:t>Jun-23</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a:effectLst/>
                        </a:rPr>
                        <a:t>Jul-23</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a:effectLst/>
                        </a:rPr>
                        <a:t>Aug-23</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a:effectLst/>
                        </a:rPr>
                        <a:t>Sep-23</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a:effectLst/>
                        </a:rPr>
                        <a:t>Oct-23</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a:effectLst/>
                        </a:rPr>
                        <a:t>Nov-23</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a:effectLst/>
                        </a:rPr>
                        <a:t>Dec-23</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2943310"/>
                  </a:ext>
                </a:extLst>
              </a:tr>
              <a:tr h="482321">
                <a:tc>
                  <a:txBody>
                    <a:bodyPr/>
                    <a:lstStyle/>
                    <a:p>
                      <a:pPr marL="0" marR="0">
                        <a:spcBef>
                          <a:spcPts val="0"/>
                        </a:spcBef>
                        <a:spcAft>
                          <a:spcPts val="0"/>
                        </a:spcAft>
                      </a:pPr>
                      <a:r>
                        <a:rPr lang="en-US" sz="2400">
                          <a:effectLst/>
                        </a:rPr>
                        <a:t>Total Steam Generated &amp; Consumed</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12,186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10,937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12,862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13,583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15,390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15,458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400">
                          <a:effectLst/>
                        </a:rPr>
                        <a:t>  14,406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87100"/>
                  </a:ext>
                </a:extLst>
              </a:tr>
              <a:tr h="482321">
                <a:tc>
                  <a:txBody>
                    <a:bodyPr/>
                    <a:lstStyle/>
                    <a:p>
                      <a:pPr marL="0" marR="0">
                        <a:spcBef>
                          <a:spcPts val="0"/>
                        </a:spcBef>
                        <a:spcAft>
                          <a:spcPts val="0"/>
                        </a:spcAft>
                      </a:pPr>
                      <a:r>
                        <a:rPr lang="en-US" sz="2400" dirty="0">
                          <a:effectLst/>
                        </a:rPr>
                        <a:t>Condensate return to Boiler</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1,766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1,416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1,900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1,850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56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1,718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400">
                          <a:effectLst/>
                        </a:rPr>
                        <a:t>    1,508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6434416"/>
                  </a:ext>
                </a:extLst>
              </a:tr>
              <a:tr h="482321">
                <a:tc>
                  <a:txBody>
                    <a:bodyPr/>
                    <a:lstStyle/>
                    <a:p>
                      <a:pPr marL="0" marR="0">
                        <a:spcBef>
                          <a:spcPts val="0"/>
                        </a:spcBef>
                        <a:spcAft>
                          <a:spcPts val="0"/>
                        </a:spcAft>
                      </a:pPr>
                      <a:r>
                        <a:rPr lang="en-US" sz="2400">
                          <a:effectLst/>
                        </a:rPr>
                        <a:t>% Condensate return to Boiler</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14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13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15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14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0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11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400">
                          <a:effectLst/>
                        </a:rPr>
                        <a:t>         10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377473"/>
                  </a:ext>
                </a:extLst>
              </a:tr>
              <a:tr h="482321">
                <a:tc>
                  <a:txBody>
                    <a:bodyPr/>
                    <a:lstStyle/>
                    <a:p>
                      <a:pPr marL="0" marR="0">
                        <a:spcBef>
                          <a:spcPts val="0"/>
                        </a:spcBef>
                        <a:spcAft>
                          <a:spcPts val="0"/>
                        </a:spcAft>
                      </a:pPr>
                      <a:r>
                        <a:rPr lang="en-US" sz="2400">
                          <a:effectLst/>
                        </a:rPr>
                        <a:t>Fuel Consumption:</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1544039"/>
                  </a:ext>
                </a:extLst>
              </a:tr>
              <a:tr h="482321">
                <a:tc>
                  <a:txBody>
                    <a:bodyPr/>
                    <a:lstStyle/>
                    <a:p>
                      <a:pPr marL="0" marR="0">
                        <a:spcBef>
                          <a:spcPts val="0"/>
                        </a:spcBef>
                        <a:spcAft>
                          <a:spcPts val="0"/>
                        </a:spcAft>
                      </a:pPr>
                      <a:r>
                        <a:rPr lang="en-US" sz="2400">
                          <a:effectLst/>
                        </a:rPr>
                        <a:t>STEAM COAL (IMPORTED)</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629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2,549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2,432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400">
                          <a:effectLst/>
                        </a:rPr>
                        <a:t>     1,488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3432607"/>
                  </a:ext>
                </a:extLst>
              </a:tr>
              <a:tr h="482321">
                <a:tc>
                  <a:txBody>
                    <a:bodyPr/>
                    <a:lstStyle/>
                    <a:p>
                      <a:pPr marL="0" marR="0">
                        <a:spcBef>
                          <a:spcPts val="0"/>
                        </a:spcBef>
                        <a:spcAft>
                          <a:spcPts val="0"/>
                        </a:spcAft>
                      </a:pPr>
                      <a:r>
                        <a:rPr lang="en-US" sz="2400">
                          <a:effectLst/>
                        </a:rPr>
                        <a:t>HUSK</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3,213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2,898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3,461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3,001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1,552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1,666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400">
                          <a:effectLst/>
                        </a:rPr>
                        <a:t>     2,636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751864"/>
                  </a:ext>
                </a:extLst>
              </a:tr>
              <a:tr h="482321">
                <a:tc>
                  <a:txBody>
                    <a:bodyPr/>
                    <a:lstStyle/>
                    <a:p>
                      <a:pPr marL="0" marR="0">
                        <a:spcBef>
                          <a:spcPts val="0"/>
                        </a:spcBef>
                        <a:spcAft>
                          <a:spcPts val="0"/>
                        </a:spcAft>
                      </a:pPr>
                      <a:r>
                        <a:rPr lang="en-US" sz="2400">
                          <a:effectLst/>
                        </a:rPr>
                        <a:t>GROUNDNUT SHELL</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400">
                          <a:effectLst/>
                        </a:rPr>
                        <a:t>           2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739354"/>
                  </a:ext>
                </a:extLst>
              </a:tr>
              <a:tr h="482321">
                <a:tc>
                  <a:txBody>
                    <a:bodyPr/>
                    <a:lstStyle/>
                    <a:p>
                      <a:pPr marL="0" marR="0">
                        <a:spcBef>
                          <a:spcPts val="0"/>
                        </a:spcBef>
                        <a:spcAft>
                          <a:spcPts val="0"/>
                        </a:spcAft>
                      </a:pPr>
                      <a:r>
                        <a:rPr lang="en-US" sz="2400">
                          <a:effectLst/>
                        </a:rPr>
                        <a:t>Total Fuel Consumption</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3,213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2,898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3,461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3,630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4,101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4,098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400">
                          <a:effectLst/>
                        </a:rPr>
                        <a:t>    4,126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0446121"/>
                  </a:ext>
                </a:extLst>
              </a:tr>
              <a:tr h="535913">
                <a:tc>
                  <a:txBody>
                    <a:bodyPr/>
                    <a:lstStyle/>
                    <a:p>
                      <a:pPr marL="0" marR="0">
                        <a:spcBef>
                          <a:spcPts val="0"/>
                        </a:spcBef>
                        <a:spcAft>
                          <a:spcPts val="0"/>
                        </a:spcAft>
                      </a:pPr>
                      <a:r>
                        <a:rPr lang="en-US" sz="2400">
                          <a:effectLst/>
                        </a:rPr>
                        <a:t>Steam Generated per ton of Fuel Con.</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3.79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a:effectLst/>
                        </a:rPr>
                        <a:t>  3.77 </a:t>
                      </a:r>
                      <a:endParaRPr lang="en-US" sz="24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3.72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3.74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3.75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2400" dirty="0">
                          <a:effectLst/>
                        </a:rPr>
                        <a:t>    3.77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400" dirty="0">
                          <a:effectLst/>
                        </a:rPr>
                        <a:t>     3.49 </a:t>
                      </a:r>
                      <a:endParaRPr lang="en-US" sz="2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105307"/>
                  </a:ext>
                </a:extLst>
              </a:tr>
            </a:tbl>
          </a:graphicData>
        </a:graphic>
      </p:graphicFrame>
      <p:sp>
        <p:nvSpPr>
          <p:cNvPr id="4" name="TextBox 3">
            <a:extLst>
              <a:ext uri="{FF2B5EF4-FFF2-40B4-BE49-F238E27FC236}">
                <a16:creationId xmlns:a16="http://schemas.microsoft.com/office/drawing/2014/main" id="{F52577FC-AB3C-26C7-0050-98430DDF597D}"/>
              </a:ext>
            </a:extLst>
          </p:cNvPr>
          <p:cNvSpPr txBox="1"/>
          <p:nvPr/>
        </p:nvSpPr>
        <p:spPr>
          <a:xfrm rot="10800000" flipV="1">
            <a:off x="761999" y="5194517"/>
            <a:ext cx="17068800" cy="3970318"/>
          </a:xfrm>
          <a:prstGeom prst="rect">
            <a:avLst/>
          </a:prstGeom>
          <a:noFill/>
        </p:spPr>
        <p:txBody>
          <a:bodyPr wrap="square">
            <a:spAutoFit/>
          </a:bodyPr>
          <a:lstStyle/>
          <a:p>
            <a:pPr marL="342900" marR="0" lvl="0" indent="-342900">
              <a:spcBef>
                <a:spcPts val="0"/>
              </a:spcBef>
              <a:spcAft>
                <a:spcPts val="0"/>
              </a:spcAft>
              <a:buFont typeface="+mj-lt"/>
              <a:buAutoNum type="alphaUcPeriod"/>
              <a:tabLst>
                <a:tab pos="457200" algn="l"/>
              </a:tabLst>
            </a:pPr>
            <a:r>
              <a:rPr lang="en-US" sz="3600" dirty="0">
                <a:solidFill>
                  <a:srgbClr val="0033CC"/>
                </a:solidFill>
                <a:effectLst/>
                <a:latin typeface="Arial Black" panose="020B0A04020102020204" pitchFamily="34" charset="0"/>
                <a:ea typeface="Times New Roman" panose="02020603050405020304" pitchFamily="18" charset="0"/>
              </a:rPr>
              <a:t>From the table above, it is evident that the condensate return in December 2023 was 10%, compared to the previous months of 14 to 15%. The shortfall (15 - 10 = 5%) had been compensated for makeup DM water, amounting to 744m3, necessitating additional steam to raise the temperature to 105°C in the deaerator. Consequently, this resulted in an extra 25T of fuel consumption, as detailed below.</a:t>
            </a:r>
            <a:endParaRPr lang="en-US" sz="3600" dirty="0">
              <a:solidFill>
                <a:srgbClr val="0033CC"/>
              </a:solidFill>
              <a:effectLst/>
              <a:latin typeface="Arial Black" panose="020B0A04020102020204" pitchFamily="34" charset="0"/>
              <a:ea typeface="Calibri" panose="020F0502020204030204" pitchFamily="34" charset="0"/>
            </a:endParaRPr>
          </a:p>
        </p:txBody>
      </p:sp>
    </p:spTree>
    <p:extLst>
      <p:ext uri="{BB962C8B-B14F-4D97-AF65-F5344CB8AC3E}">
        <p14:creationId xmlns:p14="http://schemas.microsoft.com/office/powerpoint/2010/main" val="330999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C4D0F2C-FC16-7F4A-97B7-1AF82F115A87}"/>
              </a:ext>
            </a:extLst>
          </p:cNvPr>
          <p:cNvGraphicFramePr>
            <a:graphicFrameLocks noGrp="1"/>
          </p:cNvGraphicFramePr>
          <p:nvPr>
            <p:extLst>
              <p:ext uri="{D42A27DB-BD31-4B8C-83A1-F6EECF244321}">
                <p14:modId xmlns:p14="http://schemas.microsoft.com/office/powerpoint/2010/main" val="562476560"/>
              </p:ext>
            </p:extLst>
          </p:nvPr>
        </p:nvGraphicFramePr>
        <p:xfrm>
          <a:off x="228600" y="342901"/>
          <a:ext cx="17068801" cy="3047999"/>
        </p:xfrm>
        <a:graphic>
          <a:graphicData uri="http://schemas.openxmlformats.org/drawingml/2006/table">
            <a:tbl>
              <a:tblPr firstRow="1" firstCol="1" bandRow="1">
                <a:tableStyleId>{5C22544A-7EE6-4342-B048-85BDC9FD1C3A}</a:tableStyleId>
              </a:tblPr>
              <a:tblGrid>
                <a:gridCol w="2702351">
                  <a:extLst>
                    <a:ext uri="{9D8B030D-6E8A-4147-A177-3AD203B41FA5}">
                      <a16:colId xmlns:a16="http://schemas.microsoft.com/office/drawing/2014/main" val="793396470"/>
                    </a:ext>
                  </a:extLst>
                </a:gridCol>
                <a:gridCol w="4751111">
                  <a:extLst>
                    <a:ext uri="{9D8B030D-6E8A-4147-A177-3AD203B41FA5}">
                      <a16:colId xmlns:a16="http://schemas.microsoft.com/office/drawing/2014/main" val="2305880266"/>
                    </a:ext>
                  </a:extLst>
                </a:gridCol>
                <a:gridCol w="2941163">
                  <a:extLst>
                    <a:ext uri="{9D8B030D-6E8A-4147-A177-3AD203B41FA5}">
                      <a16:colId xmlns:a16="http://schemas.microsoft.com/office/drawing/2014/main" val="3768168681"/>
                    </a:ext>
                  </a:extLst>
                </a:gridCol>
                <a:gridCol w="3619892">
                  <a:extLst>
                    <a:ext uri="{9D8B030D-6E8A-4147-A177-3AD203B41FA5}">
                      <a16:colId xmlns:a16="http://schemas.microsoft.com/office/drawing/2014/main" val="939740853"/>
                    </a:ext>
                  </a:extLst>
                </a:gridCol>
                <a:gridCol w="3054284">
                  <a:extLst>
                    <a:ext uri="{9D8B030D-6E8A-4147-A177-3AD203B41FA5}">
                      <a16:colId xmlns:a16="http://schemas.microsoft.com/office/drawing/2014/main" val="654168933"/>
                    </a:ext>
                  </a:extLst>
                </a:gridCol>
              </a:tblGrid>
              <a:tr h="3047999">
                <a:tc>
                  <a:txBody>
                    <a:bodyPr/>
                    <a:lstStyle/>
                    <a:p>
                      <a:pPr marL="0" marR="0">
                        <a:spcBef>
                          <a:spcPts val="0"/>
                        </a:spcBef>
                        <a:spcAft>
                          <a:spcPts val="0"/>
                        </a:spcAft>
                      </a:pPr>
                      <a:r>
                        <a:rPr lang="en-US" sz="3600">
                          <a:effectLst/>
                        </a:rPr>
                        <a:t>Average steam production = 20TPH</a:t>
                      </a:r>
                      <a:endParaRPr lang="en-US" sz="3600">
                        <a:effectLst/>
                        <a:latin typeface="Calibri" panose="020F0502020204030204" pitchFamily="34" charset="0"/>
                        <a:ea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3600" dirty="0">
                          <a:effectLst/>
                        </a:rPr>
                        <a:t>Condensate shortage (i.e. 10% instead of 15%) = 5% of 20tph = 1m3/</a:t>
                      </a:r>
                      <a:r>
                        <a:rPr lang="en-US" sz="3600" dirty="0" err="1">
                          <a:effectLst/>
                        </a:rPr>
                        <a:t>hr</a:t>
                      </a:r>
                      <a:endParaRPr lang="en-US" sz="3600" dirty="0">
                        <a:effectLst/>
                        <a:latin typeface="Calibri" panose="020F0502020204030204" pitchFamily="34" charset="0"/>
                        <a:ea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600">
                          <a:effectLst/>
                        </a:rPr>
                        <a:t>(1*24*31)=744m3 for the month of Dec</a:t>
                      </a:r>
                      <a:endParaRPr lang="en-US" sz="3600">
                        <a:effectLst/>
                        <a:latin typeface="Calibri" panose="020F0502020204030204" pitchFamily="34" charset="0"/>
                        <a:ea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3600">
                          <a:effectLst/>
                        </a:rPr>
                        <a:t>Additional steam required for 744m3 of DM water = 90t </a:t>
                      </a:r>
                      <a:endParaRPr lang="en-US" sz="3600">
                        <a:effectLst/>
                        <a:latin typeface="Calibri" panose="020F0502020204030204" pitchFamily="34" charset="0"/>
                        <a:ea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3600" dirty="0">
                          <a:effectLst/>
                        </a:rPr>
                        <a:t>Add fuel consumption = 25MT</a:t>
                      </a:r>
                      <a:endParaRPr lang="en-US" sz="3600" dirty="0">
                        <a:effectLst/>
                        <a:latin typeface="Calibri" panose="020F0502020204030204" pitchFamily="34" charset="0"/>
                        <a:ea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219236"/>
                  </a:ext>
                </a:extLst>
              </a:tr>
            </a:tbl>
          </a:graphicData>
        </a:graphic>
      </p:graphicFrame>
      <p:sp>
        <p:nvSpPr>
          <p:cNvPr id="7" name="TextBox 6">
            <a:extLst>
              <a:ext uri="{FF2B5EF4-FFF2-40B4-BE49-F238E27FC236}">
                <a16:creationId xmlns:a16="http://schemas.microsoft.com/office/drawing/2014/main" id="{D22F422C-9B0F-61D9-5FCF-E637049E9DD9}"/>
              </a:ext>
            </a:extLst>
          </p:cNvPr>
          <p:cNvSpPr txBox="1"/>
          <p:nvPr/>
        </p:nvSpPr>
        <p:spPr>
          <a:xfrm>
            <a:off x="457200" y="3390900"/>
            <a:ext cx="16840200" cy="954107"/>
          </a:xfrm>
          <a:prstGeom prst="rect">
            <a:avLst/>
          </a:prstGeom>
          <a:noFill/>
        </p:spPr>
        <p:txBody>
          <a:bodyPr wrap="square">
            <a:spAutoFit/>
          </a:bodyPr>
          <a:lstStyle/>
          <a:p>
            <a:pPr marL="342900" marR="0" lvl="0" indent="-342900">
              <a:spcBef>
                <a:spcPts val="0"/>
              </a:spcBef>
              <a:spcAft>
                <a:spcPts val="0"/>
              </a:spcAft>
              <a:buFont typeface="+mj-lt"/>
              <a:buAutoNum type="alphaUcPeriod" startAt="2"/>
              <a:tabLst>
                <a:tab pos="457200" algn="l"/>
              </a:tabLst>
            </a:pPr>
            <a:r>
              <a:rPr lang="en-US" sz="2800" dirty="0">
                <a:solidFill>
                  <a:srgbClr val="0033CC"/>
                </a:solidFill>
                <a:effectLst/>
                <a:latin typeface="Calibri" panose="020F0502020204030204" pitchFamily="34" charset="0"/>
                <a:ea typeface="Times New Roman" panose="02020603050405020304" pitchFamily="18" charset="0"/>
              </a:rPr>
              <a:t>There were plant stoppages noticed and idle operations in the TFH’s are as below in Dec23 and the details are as below.</a:t>
            </a:r>
            <a:endParaRPr lang="en-US" sz="2800" dirty="0">
              <a:solidFill>
                <a:srgbClr val="0033CC"/>
              </a:solidFill>
              <a:effectLst/>
              <a:latin typeface="Calibri" panose="020F0502020204030204" pitchFamily="34" charset="0"/>
              <a:ea typeface="Calibri" panose="020F0502020204030204" pitchFamily="34" charset="0"/>
            </a:endParaRPr>
          </a:p>
        </p:txBody>
      </p:sp>
      <p:graphicFrame>
        <p:nvGraphicFramePr>
          <p:cNvPr id="10" name="Table 9">
            <a:extLst>
              <a:ext uri="{FF2B5EF4-FFF2-40B4-BE49-F238E27FC236}">
                <a16:creationId xmlns:a16="http://schemas.microsoft.com/office/drawing/2014/main" id="{7D8908C1-720C-4B37-8070-052A2DAD74DC}"/>
              </a:ext>
            </a:extLst>
          </p:cNvPr>
          <p:cNvGraphicFramePr>
            <a:graphicFrameLocks noGrp="1"/>
          </p:cNvGraphicFramePr>
          <p:nvPr>
            <p:extLst>
              <p:ext uri="{D42A27DB-BD31-4B8C-83A1-F6EECF244321}">
                <p14:modId xmlns:p14="http://schemas.microsoft.com/office/powerpoint/2010/main" val="3279675332"/>
              </p:ext>
            </p:extLst>
          </p:nvPr>
        </p:nvGraphicFramePr>
        <p:xfrm>
          <a:off x="457200" y="4862512"/>
          <a:ext cx="16840200" cy="3901440"/>
        </p:xfrm>
        <a:graphic>
          <a:graphicData uri="http://schemas.openxmlformats.org/drawingml/2006/table">
            <a:tbl>
              <a:tblPr firstRow="1" firstCol="1" bandRow="1">
                <a:tableStyleId>{5C22544A-7EE6-4342-B048-85BDC9FD1C3A}</a:tableStyleId>
              </a:tblPr>
              <a:tblGrid>
                <a:gridCol w="5127952">
                  <a:extLst>
                    <a:ext uri="{9D8B030D-6E8A-4147-A177-3AD203B41FA5}">
                      <a16:colId xmlns:a16="http://schemas.microsoft.com/office/drawing/2014/main" val="4092200265"/>
                    </a:ext>
                  </a:extLst>
                </a:gridCol>
                <a:gridCol w="2509767">
                  <a:extLst>
                    <a:ext uri="{9D8B030D-6E8A-4147-A177-3AD203B41FA5}">
                      <a16:colId xmlns:a16="http://schemas.microsoft.com/office/drawing/2014/main" val="3724789020"/>
                    </a:ext>
                  </a:extLst>
                </a:gridCol>
                <a:gridCol w="1195127">
                  <a:extLst>
                    <a:ext uri="{9D8B030D-6E8A-4147-A177-3AD203B41FA5}">
                      <a16:colId xmlns:a16="http://schemas.microsoft.com/office/drawing/2014/main" val="2814594456"/>
                    </a:ext>
                  </a:extLst>
                </a:gridCol>
                <a:gridCol w="3943921">
                  <a:extLst>
                    <a:ext uri="{9D8B030D-6E8A-4147-A177-3AD203B41FA5}">
                      <a16:colId xmlns:a16="http://schemas.microsoft.com/office/drawing/2014/main" val="262924598"/>
                    </a:ext>
                  </a:extLst>
                </a:gridCol>
                <a:gridCol w="4063433">
                  <a:extLst>
                    <a:ext uri="{9D8B030D-6E8A-4147-A177-3AD203B41FA5}">
                      <a16:colId xmlns:a16="http://schemas.microsoft.com/office/drawing/2014/main" val="2256391960"/>
                    </a:ext>
                  </a:extLst>
                </a:gridCol>
              </a:tblGrid>
              <a:tr h="931307">
                <a:tc>
                  <a:txBody>
                    <a:bodyPr/>
                    <a:lstStyle/>
                    <a:p>
                      <a:pPr marL="0" marR="0">
                        <a:spcBef>
                          <a:spcPts val="0"/>
                        </a:spcBef>
                        <a:spcAft>
                          <a:spcPts val="0"/>
                        </a:spcAft>
                      </a:pPr>
                      <a:r>
                        <a:rPr lang="en-US" sz="3200" dirty="0">
                          <a:effectLst/>
                          <a:latin typeface="Arial" panose="020B0604020202020204" pitchFamily="34" charset="0"/>
                          <a:cs typeface="Arial" panose="020B0604020202020204" pitchFamily="34" charset="0"/>
                        </a:rPr>
                        <a:t>Production stopped on : 04.12.23 at 6.00 AM </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gn="ctr">
                        <a:spcBef>
                          <a:spcPts val="0"/>
                        </a:spcBef>
                        <a:spcAft>
                          <a:spcPts val="0"/>
                        </a:spcAft>
                      </a:pPr>
                      <a:r>
                        <a:rPr lang="en-US" sz="3200">
                          <a:effectLst/>
                          <a:latin typeface="Arial" panose="020B0604020202020204" pitchFamily="34" charset="0"/>
                          <a:cs typeface="Arial" panose="020B0604020202020204" pitchFamily="34" charset="0"/>
                        </a:rPr>
                        <a:t>Idle operation hours = 6 hrs</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algn="ctr">
                        <a:spcBef>
                          <a:spcPts val="0"/>
                        </a:spcBef>
                        <a:spcAft>
                          <a:spcPts val="0"/>
                        </a:spcAft>
                      </a:pPr>
                      <a:r>
                        <a:rPr lang="en-US" sz="3200">
                          <a:effectLst/>
                          <a:latin typeface="Arial" panose="020B0604020202020204" pitchFamily="34" charset="0"/>
                          <a:cs typeface="Arial" panose="020B0604020202020204" pitchFamily="34" charset="0"/>
                        </a:rPr>
                        <a:t>54 Hrs</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algn="ctr">
                        <a:spcBef>
                          <a:spcPts val="0"/>
                        </a:spcBef>
                        <a:spcAft>
                          <a:spcPts val="0"/>
                        </a:spcAft>
                      </a:pPr>
                      <a:r>
                        <a:rPr lang="en-US" sz="3200" dirty="0">
                          <a:effectLst/>
                          <a:latin typeface="Arial" panose="020B0604020202020204" pitchFamily="34" charset="0"/>
                          <a:cs typeface="Arial" panose="020B0604020202020204" pitchFamily="34" charset="0"/>
                        </a:rPr>
                        <a:t>Approx. husk consumption = 1.25tph*54*2 heaters</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algn="ctr">
                        <a:spcBef>
                          <a:spcPts val="0"/>
                        </a:spcBef>
                        <a:spcAft>
                          <a:spcPts val="0"/>
                        </a:spcAft>
                      </a:pPr>
                      <a:r>
                        <a:rPr lang="en-US" sz="3200" dirty="0">
                          <a:effectLst/>
                          <a:latin typeface="Arial" panose="020B0604020202020204" pitchFamily="34" charset="0"/>
                          <a:cs typeface="Arial" panose="020B0604020202020204" pitchFamily="34" charset="0"/>
                        </a:rPr>
                        <a:t>Total consumption due to idle operation = 135 MT</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8873798"/>
                  </a:ext>
                </a:extLst>
              </a:tr>
              <a:tr h="931307">
                <a:tc>
                  <a:txBody>
                    <a:bodyPr/>
                    <a:lstStyle/>
                    <a:p>
                      <a:pPr marL="0" marR="0">
                        <a:spcBef>
                          <a:spcPts val="0"/>
                        </a:spcBef>
                        <a:spcAft>
                          <a:spcPts val="0"/>
                        </a:spcAft>
                      </a:pPr>
                      <a:r>
                        <a:rPr lang="en-US" sz="3200" dirty="0">
                          <a:effectLst/>
                          <a:latin typeface="Arial" panose="020B0604020202020204" pitchFamily="34" charset="0"/>
                          <a:cs typeface="Arial" panose="020B0604020202020204" pitchFamily="34" charset="0"/>
                        </a:rPr>
                        <a:t>TF Heaters stopped on  04.12.23 at 12 Noon</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78071045"/>
                  </a:ext>
                </a:extLst>
              </a:tr>
              <a:tr h="931307">
                <a:tc>
                  <a:txBody>
                    <a:bodyPr/>
                    <a:lstStyle/>
                    <a:p>
                      <a:pPr marL="0" marR="0">
                        <a:spcBef>
                          <a:spcPts val="0"/>
                        </a:spcBef>
                        <a:spcAft>
                          <a:spcPts val="0"/>
                        </a:spcAft>
                      </a:pPr>
                      <a:r>
                        <a:rPr lang="en-US" sz="3200">
                          <a:effectLst/>
                          <a:latin typeface="Arial" panose="020B0604020202020204" pitchFamily="34" charset="0"/>
                          <a:cs typeface="Arial" panose="020B0604020202020204" pitchFamily="34" charset="0"/>
                        </a:rPr>
                        <a:t>TF Heaters re-started on  08.12.23 at 6.00 AM</a:t>
                      </a:r>
                      <a:endParaRPr lang="en-US" sz="3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gn="ctr">
                        <a:spcBef>
                          <a:spcPts val="0"/>
                        </a:spcBef>
                        <a:spcAft>
                          <a:spcPts val="0"/>
                        </a:spcAft>
                      </a:pPr>
                      <a:r>
                        <a:rPr lang="en-US" sz="3200" dirty="0">
                          <a:effectLst/>
                          <a:latin typeface="Arial" panose="020B0604020202020204" pitchFamily="34" charset="0"/>
                          <a:cs typeface="Arial" panose="020B0604020202020204" pitchFamily="34" charset="0"/>
                        </a:rPr>
                        <a:t>Idle operation hours = 48 </a:t>
                      </a:r>
                      <a:r>
                        <a:rPr lang="en-US" sz="3200" dirty="0" err="1">
                          <a:effectLst/>
                          <a:latin typeface="Arial" panose="020B0604020202020204" pitchFamily="34" charset="0"/>
                          <a:cs typeface="Arial" panose="020B0604020202020204" pitchFamily="34" charset="0"/>
                        </a:rPr>
                        <a:t>hrs</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2593396"/>
                  </a:ext>
                </a:extLst>
              </a:tr>
              <a:tr h="931307">
                <a:tc>
                  <a:txBody>
                    <a:bodyPr/>
                    <a:lstStyle/>
                    <a:p>
                      <a:pPr marL="0" marR="0">
                        <a:spcBef>
                          <a:spcPts val="0"/>
                        </a:spcBef>
                        <a:spcAft>
                          <a:spcPts val="0"/>
                        </a:spcAft>
                      </a:pPr>
                      <a:r>
                        <a:rPr lang="en-US" sz="3200" dirty="0">
                          <a:effectLst/>
                          <a:latin typeface="Arial" panose="020B0604020202020204" pitchFamily="34" charset="0"/>
                          <a:cs typeface="Arial" panose="020B0604020202020204" pitchFamily="34" charset="0"/>
                        </a:rPr>
                        <a:t>Production resumed on : 10.12.23 at 9.00 AM</a:t>
                      </a:r>
                      <a:endParaRPr lang="en-US" sz="3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08690159"/>
                  </a:ext>
                </a:extLst>
              </a:tr>
            </a:tbl>
          </a:graphicData>
        </a:graphic>
      </p:graphicFrame>
      <p:sp>
        <p:nvSpPr>
          <p:cNvPr id="11" name="Rectangle 3">
            <a:extLst>
              <a:ext uri="{FF2B5EF4-FFF2-40B4-BE49-F238E27FC236}">
                <a16:creationId xmlns:a16="http://schemas.microsoft.com/office/drawing/2014/main" id="{00C81CDF-18FB-6362-C787-0BEDE79E364C}"/>
              </a:ext>
            </a:extLst>
          </p:cNvPr>
          <p:cNvSpPr>
            <a:spLocks noChangeArrowheads="1"/>
          </p:cNvSpPr>
          <p:nvPr/>
        </p:nvSpPr>
        <p:spPr bwMode="auto">
          <a:xfrm>
            <a:off x="4773613" y="4862513"/>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33CC"/>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6167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DA905-41EC-EE32-964D-A13E89D53F89}"/>
              </a:ext>
            </a:extLst>
          </p:cNvPr>
          <p:cNvSpPr txBox="1"/>
          <p:nvPr/>
        </p:nvSpPr>
        <p:spPr>
          <a:xfrm>
            <a:off x="914400" y="571500"/>
            <a:ext cx="16078200" cy="6524863"/>
          </a:xfrm>
          <a:prstGeom prst="rect">
            <a:avLst/>
          </a:prstGeom>
          <a:noFill/>
        </p:spPr>
        <p:txBody>
          <a:bodyPr wrap="square">
            <a:spAutoFit/>
          </a:bodyPr>
          <a:lstStyle/>
          <a:p>
            <a:pPr marL="342900" marR="0" lvl="0" indent="-342900">
              <a:spcBef>
                <a:spcPts val="0"/>
              </a:spcBef>
              <a:spcAft>
                <a:spcPts val="0"/>
              </a:spcAft>
              <a:buFont typeface="+mj-lt"/>
              <a:buAutoNum type="alphaUcPeriod" startAt="3"/>
              <a:tabLst>
                <a:tab pos="457200" algn="l"/>
              </a:tabLst>
            </a:pPr>
            <a:r>
              <a:rPr lang="en-US" sz="4000" dirty="0">
                <a:solidFill>
                  <a:srgbClr val="0033CC"/>
                </a:solidFill>
                <a:effectLst/>
                <a:latin typeface="Arial Black" panose="020B0A04020102020204" pitchFamily="34" charset="0"/>
                <a:ea typeface="Times New Roman" panose="02020603050405020304" pitchFamily="18" charset="0"/>
              </a:rPr>
              <a:t>In addition to the above (A &amp; B), we received fuels with high moisture content due to severe cyclone (</a:t>
            </a:r>
            <a:r>
              <a:rPr lang="en-US" sz="4000" dirty="0" err="1">
                <a:solidFill>
                  <a:srgbClr val="0033CC"/>
                </a:solidFill>
                <a:effectLst/>
                <a:latin typeface="Arial Black" panose="020B0A04020102020204" pitchFamily="34" charset="0"/>
                <a:ea typeface="Times New Roman" panose="02020603050405020304" pitchFamily="18" charset="0"/>
              </a:rPr>
              <a:t>Michaung</a:t>
            </a:r>
            <a:r>
              <a:rPr lang="en-US" sz="4000" dirty="0">
                <a:solidFill>
                  <a:srgbClr val="0033CC"/>
                </a:solidFill>
                <a:effectLst/>
                <a:latin typeface="Arial Black" panose="020B0A04020102020204" pitchFamily="34" charset="0"/>
                <a:ea typeface="Times New Roman" panose="02020603050405020304" pitchFamily="18" charset="0"/>
              </a:rPr>
              <a:t>) impact. This increased moisture led to higher fuel consumption, totaling around 60MT.</a:t>
            </a:r>
            <a:endParaRPr lang="en-US" sz="4000" dirty="0">
              <a:solidFill>
                <a:srgbClr val="0033CC"/>
              </a:solidFill>
              <a:effectLst/>
              <a:latin typeface="Arial Black" panose="020B0A04020102020204" pitchFamily="34" charset="0"/>
              <a:ea typeface="Calibri" panose="020F0502020204030204" pitchFamily="34" charset="0"/>
            </a:endParaRPr>
          </a:p>
          <a:p>
            <a:pPr marL="0" marR="0">
              <a:spcBef>
                <a:spcPts val="0"/>
              </a:spcBef>
              <a:spcAft>
                <a:spcPts val="0"/>
              </a:spcAft>
            </a:pPr>
            <a:r>
              <a:rPr lang="en-US" sz="4000" dirty="0">
                <a:solidFill>
                  <a:srgbClr val="0033CC"/>
                </a:solidFill>
                <a:effectLst/>
                <a:latin typeface="Arial Black" panose="020B0A04020102020204" pitchFamily="34" charset="0"/>
                <a:ea typeface="Calibri" panose="020F0502020204030204" pitchFamily="34" charset="0"/>
              </a:rPr>
              <a:t> </a:t>
            </a:r>
            <a:endParaRPr lang="en-US" sz="4000" dirty="0">
              <a:effectLst/>
              <a:latin typeface="Arial Black" panose="020B0A04020102020204" pitchFamily="34" charset="0"/>
              <a:ea typeface="Calibri" panose="020F0502020204030204" pitchFamily="34" charset="0"/>
            </a:endParaRPr>
          </a:p>
          <a:p>
            <a:pPr marL="0" marR="0">
              <a:spcBef>
                <a:spcPts val="0"/>
              </a:spcBef>
              <a:spcAft>
                <a:spcPts val="0"/>
              </a:spcAft>
            </a:pPr>
            <a:r>
              <a:rPr lang="en-US" sz="4000" b="1" u="sng" dirty="0">
                <a:solidFill>
                  <a:srgbClr val="0033CC"/>
                </a:solidFill>
                <a:effectLst/>
                <a:latin typeface="Arial Black" panose="020B0A04020102020204" pitchFamily="34" charset="0"/>
                <a:ea typeface="Calibri" panose="020F0502020204030204" pitchFamily="34" charset="0"/>
              </a:rPr>
              <a:t>Conclusion</a:t>
            </a:r>
            <a:r>
              <a:rPr lang="en-US" sz="4000" dirty="0">
                <a:solidFill>
                  <a:srgbClr val="0033CC"/>
                </a:solidFill>
                <a:effectLst/>
                <a:latin typeface="Arial Black" panose="020B0A04020102020204" pitchFamily="34" charset="0"/>
                <a:ea typeface="Calibri" panose="020F0502020204030204" pitchFamily="34" charset="0"/>
              </a:rPr>
              <a:t>: Taking into account of the cumulative impacts outlined in points A, B, and C, the total additional fuel consumption amounts to 220MT (25+135+60=220); Consequently, the ratio of steam generated per ton of fuel consumption stands at 3.7</a:t>
            </a:r>
            <a:endParaRPr lang="en-US" sz="4000" dirty="0">
              <a:effectLst/>
              <a:latin typeface="Arial Black" panose="020B0A04020102020204" pitchFamily="34" charset="0"/>
              <a:ea typeface="Calibri" panose="020F0502020204030204" pitchFamily="34" charset="0"/>
            </a:endParaRPr>
          </a:p>
          <a:p>
            <a:pPr marL="0" marR="0">
              <a:spcBef>
                <a:spcPts val="0"/>
              </a:spcBef>
              <a:spcAft>
                <a:spcPts val="0"/>
              </a:spcAft>
            </a:pPr>
            <a:r>
              <a:rPr lang="en-US" sz="1800" dirty="0">
                <a:solidFill>
                  <a:srgbClr val="0033CC"/>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58687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A80A56-127D-52BC-29F8-AB9CA70FE9C1}"/>
              </a:ext>
            </a:extLst>
          </p:cNvPr>
          <p:cNvSpPr txBox="1"/>
          <p:nvPr/>
        </p:nvSpPr>
        <p:spPr>
          <a:xfrm>
            <a:off x="685800" y="266700"/>
            <a:ext cx="17145000" cy="8402300"/>
          </a:xfrm>
          <a:prstGeom prst="rect">
            <a:avLst/>
          </a:prstGeom>
          <a:noFill/>
        </p:spPr>
        <p:txBody>
          <a:bodyPr wrap="square">
            <a:spAutoFit/>
          </a:bodyPr>
          <a:lstStyle/>
          <a:p>
            <a:pPr marL="0" marR="0" algn="just">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Specifications of previous contracts executed by TDD and study the feasibility of buying coal wherein our lab can carry testing on those parameters, which will be easy for arriving debit calculations.</a:t>
            </a:r>
          </a:p>
          <a:p>
            <a:pPr marL="0" marR="0" algn="just">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 </a:t>
            </a:r>
          </a:p>
          <a:p>
            <a:pPr marL="0" marR="0" algn="just">
              <a:spcBef>
                <a:spcPts val="0"/>
              </a:spcBef>
              <a:spcAft>
                <a:spcPts val="0"/>
              </a:spcAft>
            </a:pPr>
            <a:r>
              <a:rPr lang="en-US" sz="3600" b="1" dirty="0">
                <a:latin typeface="Arial" panose="020B0604020202020204" pitchFamily="34" charset="0"/>
                <a:ea typeface="Calibri" panose="020F0502020204030204" pitchFamily="34" charset="0"/>
                <a:cs typeface="Arial" panose="020B0604020202020204" pitchFamily="34" charset="0"/>
              </a:rPr>
              <a:t>T</a:t>
            </a:r>
            <a:r>
              <a:rPr lang="en-US" sz="3600" b="1" dirty="0">
                <a:effectLst/>
                <a:latin typeface="Arial" panose="020B0604020202020204" pitchFamily="34" charset="0"/>
                <a:ea typeface="Calibri" panose="020F0502020204030204" pitchFamily="34" charset="0"/>
                <a:cs typeface="Arial" panose="020B0604020202020204" pitchFamily="34" charset="0"/>
              </a:rPr>
              <a:t>he following points to understand the difference between Traders (Old contract executed by TDD) &amp; M/s. Adani Enterprises (Executed by KPT) for your ready reference.</a:t>
            </a:r>
          </a:p>
          <a:p>
            <a:pPr marL="0" marR="0" algn="just">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 </a:t>
            </a:r>
          </a:p>
          <a:p>
            <a:pPr marR="0" lvl="0" algn="just">
              <a:spcBef>
                <a:spcPts val="0"/>
              </a:spcBef>
              <a:spcAft>
                <a:spcPts val="0"/>
              </a:spcAft>
            </a:pPr>
            <a:r>
              <a:rPr lang="en-US" sz="3600" b="1" dirty="0">
                <a:effectLst/>
                <a:latin typeface="Arial" panose="020B0604020202020204" pitchFamily="34" charset="0"/>
                <a:ea typeface="Times New Roman" panose="02020603050405020304" pitchFamily="18" charset="0"/>
                <a:cs typeface="Arial" panose="020B0604020202020204" pitchFamily="34" charset="0"/>
              </a:rPr>
              <a:t>What are the contract Terms with Traders for GCV (Contracts executed by TDD with Traders).</a:t>
            </a:r>
            <a:endParaRPr lang="en-US" sz="3600" b="1" dirty="0">
              <a:effectLst/>
              <a:latin typeface="Arial" panose="020B0604020202020204" pitchFamily="34" charset="0"/>
              <a:ea typeface="Calibri" panose="020F0502020204030204" pitchFamily="34" charset="0"/>
              <a:cs typeface="Arial" panose="020B0604020202020204" pitchFamily="34" charset="0"/>
            </a:endParaRPr>
          </a:p>
          <a:p>
            <a:pPr marL="457200" marR="0" algn="just">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GCV ADB - 5300</a:t>
            </a:r>
          </a:p>
          <a:p>
            <a:pPr marL="457200" marR="0" algn="just">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 </a:t>
            </a:r>
          </a:p>
          <a:p>
            <a:pPr marR="0" lvl="0" algn="just">
              <a:spcBef>
                <a:spcPts val="0"/>
              </a:spcBef>
              <a:spcAft>
                <a:spcPts val="0"/>
              </a:spcAft>
            </a:pPr>
            <a:r>
              <a:rPr lang="en-US" sz="3600" b="1" dirty="0">
                <a:effectLst/>
                <a:latin typeface="Arial" panose="020B0604020202020204" pitchFamily="34" charset="0"/>
                <a:ea typeface="Times New Roman" panose="02020603050405020304" pitchFamily="18" charset="0"/>
                <a:cs typeface="Arial" panose="020B0604020202020204" pitchFamily="34" charset="0"/>
              </a:rPr>
              <a:t>What is the method of testing in our QC Lab.</a:t>
            </a:r>
            <a:endParaRPr lang="en-US" sz="3600" b="1" dirty="0">
              <a:effectLst/>
              <a:latin typeface="Arial" panose="020B0604020202020204" pitchFamily="34" charset="0"/>
              <a:ea typeface="Calibri" panose="020F0502020204030204" pitchFamily="34" charset="0"/>
              <a:cs typeface="Arial" panose="020B0604020202020204" pitchFamily="34" charset="0"/>
            </a:endParaRPr>
          </a:p>
          <a:p>
            <a:pPr marL="457200" marR="0" algn="just">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GCV DB</a:t>
            </a:r>
            <a:endParaRPr lang="en-US" sz="3600" b="1" dirty="0">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endParaRPr lang="en-US" sz="36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61174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4478000" cy="7786747"/>
          </a:xfrm>
          <a:prstGeom prst="rect">
            <a:avLst/>
          </a:prstGeom>
          <a:noFill/>
        </p:spPr>
        <p:txBody>
          <a:bodyPr wrap="square" rtlCol="0">
            <a:spAutoFit/>
          </a:bodyPr>
          <a:lstStyle/>
          <a:p>
            <a:pPr algn="ctr"/>
            <a:r>
              <a:rPr lang="en-US" sz="12500" dirty="0">
                <a:latin typeface="Arial Black" panose="020B0A04020102020204" pitchFamily="34" charset="0"/>
              </a:rPr>
              <a:t>COAL ANALYSIS REPORTS BY </a:t>
            </a:r>
          </a:p>
          <a:p>
            <a:pPr algn="ctr"/>
            <a:r>
              <a:rPr lang="en-US" sz="12500" dirty="0">
                <a:latin typeface="Arial Black" panose="020B0A04020102020204" pitchFamily="34" charset="0"/>
              </a:rPr>
              <a:t>3F QC LAB - KPT</a:t>
            </a:r>
          </a:p>
        </p:txBody>
      </p:sp>
    </p:spTree>
    <p:extLst>
      <p:ext uri="{BB962C8B-B14F-4D97-AF65-F5344CB8AC3E}">
        <p14:creationId xmlns:p14="http://schemas.microsoft.com/office/powerpoint/2010/main" val="188882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038AA4C-7F6E-0219-6C77-E37733C2970F}"/>
              </a:ext>
            </a:extLst>
          </p:cNvPr>
          <p:cNvGraphicFramePr>
            <a:graphicFrameLocks noGrp="1"/>
          </p:cNvGraphicFramePr>
          <p:nvPr>
            <p:extLst>
              <p:ext uri="{D42A27DB-BD31-4B8C-83A1-F6EECF244321}">
                <p14:modId xmlns:p14="http://schemas.microsoft.com/office/powerpoint/2010/main" val="94795319"/>
              </p:ext>
            </p:extLst>
          </p:nvPr>
        </p:nvGraphicFramePr>
        <p:xfrm>
          <a:off x="304800" y="266700"/>
          <a:ext cx="17373601" cy="9427181"/>
        </p:xfrm>
        <a:graphic>
          <a:graphicData uri="http://schemas.openxmlformats.org/drawingml/2006/table">
            <a:tbl>
              <a:tblPr>
                <a:tableStyleId>{5C22544A-7EE6-4342-B048-85BDC9FD1C3A}</a:tableStyleId>
              </a:tblPr>
              <a:tblGrid>
                <a:gridCol w="761325">
                  <a:extLst>
                    <a:ext uri="{9D8B030D-6E8A-4147-A177-3AD203B41FA5}">
                      <a16:colId xmlns:a16="http://schemas.microsoft.com/office/drawing/2014/main" val="2841303661"/>
                    </a:ext>
                  </a:extLst>
                </a:gridCol>
                <a:gridCol w="1460831">
                  <a:extLst>
                    <a:ext uri="{9D8B030D-6E8A-4147-A177-3AD203B41FA5}">
                      <a16:colId xmlns:a16="http://schemas.microsoft.com/office/drawing/2014/main" val="2875338251"/>
                    </a:ext>
                  </a:extLst>
                </a:gridCol>
                <a:gridCol w="4129659">
                  <a:extLst>
                    <a:ext uri="{9D8B030D-6E8A-4147-A177-3AD203B41FA5}">
                      <a16:colId xmlns:a16="http://schemas.microsoft.com/office/drawing/2014/main" val="3415308551"/>
                    </a:ext>
                  </a:extLst>
                </a:gridCol>
                <a:gridCol w="1910319">
                  <a:extLst>
                    <a:ext uri="{9D8B030D-6E8A-4147-A177-3AD203B41FA5}">
                      <a16:colId xmlns:a16="http://schemas.microsoft.com/office/drawing/2014/main" val="1677139663"/>
                    </a:ext>
                  </a:extLst>
                </a:gridCol>
                <a:gridCol w="3520978">
                  <a:extLst>
                    <a:ext uri="{9D8B030D-6E8A-4147-A177-3AD203B41FA5}">
                      <a16:colId xmlns:a16="http://schemas.microsoft.com/office/drawing/2014/main" val="1096150345"/>
                    </a:ext>
                  </a:extLst>
                </a:gridCol>
                <a:gridCol w="2331712">
                  <a:extLst>
                    <a:ext uri="{9D8B030D-6E8A-4147-A177-3AD203B41FA5}">
                      <a16:colId xmlns:a16="http://schemas.microsoft.com/office/drawing/2014/main" val="3592075854"/>
                    </a:ext>
                  </a:extLst>
                </a:gridCol>
                <a:gridCol w="3258777">
                  <a:extLst>
                    <a:ext uri="{9D8B030D-6E8A-4147-A177-3AD203B41FA5}">
                      <a16:colId xmlns:a16="http://schemas.microsoft.com/office/drawing/2014/main" val="1812422845"/>
                    </a:ext>
                  </a:extLst>
                </a:gridCol>
              </a:tblGrid>
              <a:tr h="445460">
                <a:tc gridSpan="7">
                  <a:txBody>
                    <a:bodyPr/>
                    <a:lstStyle/>
                    <a:p>
                      <a:pPr algn="ctr" fontAlgn="ctr"/>
                      <a:r>
                        <a:rPr lang="en-US" sz="2000" u="sng" strike="noStrike" dirty="0">
                          <a:effectLst/>
                          <a:latin typeface="Arial" panose="020B0604020202020204" pitchFamily="34" charset="0"/>
                          <a:cs typeface="Arial" panose="020B0604020202020204" pitchFamily="34" charset="0"/>
                        </a:rPr>
                        <a:t>SUMMARY OF COAL ANALYSIS RESULTS</a:t>
                      </a:r>
                      <a:endParaRPr lang="en-US" sz="20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1081498"/>
                  </a:ext>
                </a:extLst>
              </a:tr>
              <a:tr h="327564">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9259138"/>
                  </a:ext>
                </a:extLst>
              </a:tr>
              <a:tr h="811376">
                <a:tc>
                  <a:txBody>
                    <a:bodyPr/>
                    <a:lstStyle/>
                    <a:p>
                      <a:pPr algn="ctr" fontAlgn="ctr"/>
                      <a:r>
                        <a:rPr lang="en-US" sz="2000" u="none" strike="noStrike" dirty="0" err="1">
                          <a:effectLst/>
                          <a:latin typeface="Arial" panose="020B0604020202020204" pitchFamily="34" charset="0"/>
                          <a:cs typeface="Arial" panose="020B0604020202020204" pitchFamily="34" charset="0"/>
                        </a:rPr>
                        <a:t>S.No</a:t>
                      </a:r>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Period</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Supplier</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Results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Total Moisture</a:t>
                      </a:r>
                      <a:endParaRPr lang="en-US" sz="20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ASH CONTENT</a:t>
                      </a:r>
                      <a:endParaRPr lang="en-US" sz="20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GCV </a:t>
                      </a:r>
                      <a:endParaRPr lang="en-US" sz="20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3680740"/>
                  </a:ext>
                </a:extLst>
              </a:tr>
              <a:tr h="327564">
                <a:tc>
                  <a:txBody>
                    <a:bodyPr/>
                    <a:lstStyle/>
                    <a:p>
                      <a:pPr algn="ctr" fontAlgn="ctr"/>
                      <a:r>
                        <a:rPr lang="en-US" sz="2000" u="none" strike="noStrike" dirty="0">
                          <a:effectLst/>
                          <a:latin typeface="Arial" panose="020B0604020202020204" pitchFamily="34" charset="0"/>
                          <a:cs typeface="Arial" panose="020B0604020202020204" pitchFamily="34" charset="0"/>
                        </a:rPr>
                        <a:t>1</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Jan-24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Adani Enterprises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Standards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45-47  (ARB)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DB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3300 - 3400 (ARB)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5354215"/>
                  </a:ext>
                </a:extLst>
              </a:tr>
              <a:tr h="327564">
                <a:tc gridSpan="3">
                  <a:txBody>
                    <a:bodyPr/>
                    <a:lstStyle/>
                    <a:p>
                      <a:pPr algn="ctr" fontAlgn="ctr"/>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2000" u="none" strike="noStrike">
                          <a:effectLst/>
                          <a:latin typeface="Arial" panose="020B0604020202020204" pitchFamily="34" charset="0"/>
                          <a:cs typeface="Arial" panose="020B0604020202020204" pitchFamily="34" charset="0"/>
                        </a:rPr>
                        <a:t>As per QC</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45</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11</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3371</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796456"/>
                  </a:ext>
                </a:extLst>
              </a:tr>
              <a:tr h="327564">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8048250"/>
                  </a:ext>
                </a:extLst>
              </a:tr>
              <a:tr h="327564">
                <a:tc>
                  <a:txBody>
                    <a:bodyPr/>
                    <a:lstStyle/>
                    <a:p>
                      <a:pPr algn="ctr" fontAlgn="ctr"/>
                      <a:r>
                        <a:rPr lang="en-US" sz="2000" u="none" strike="noStrike">
                          <a:effectLst/>
                          <a:latin typeface="Arial" panose="020B0604020202020204" pitchFamily="34" charset="0"/>
                          <a:cs typeface="Arial" panose="020B0604020202020204" pitchFamily="34" charset="0"/>
                        </a:rPr>
                        <a:t>2</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Feb-24</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Adani Enterprises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Standards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45-47  (ARB)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DB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3300 - 3400 (ARB)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6018913"/>
                  </a:ext>
                </a:extLst>
              </a:tr>
              <a:tr h="327564">
                <a:tc gridSpan="3">
                  <a:txBody>
                    <a:bodyPr/>
                    <a:lstStyle/>
                    <a:p>
                      <a:pPr algn="ctr" fontAlgn="ctr"/>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2000" u="none" strike="noStrike">
                          <a:effectLst/>
                          <a:latin typeface="Arial" panose="020B0604020202020204" pitchFamily="34" charset="0"/>
                          <a:cs typeface="Arial" panose="020B0604020202020204" pitchFamily="34" charset="0"/>
                        </a:rPr>
                        <a:t>As per QC</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43</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10</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3324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66442"/>
                  </a:ext>
                </a:extLst>
              </a:tr>
              <a:tr h="327564">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3751661"/>
                  </a:ext>
                </a:extLst>
              </a:tr>
              <a:tr h="327564">
                <a:tc>
                  <a:txBody>
                    <a:bodyPr/>
                    <a:lstStyle/>
                    <a:p>
                      <a:pPr algn="ctr" fontAlgn="ctr"/>
                      <a:r>
                        <a:rPr lang="en-US" sz="2000" u="none" strike="noStrike">
                          <a:effectLst/>
                          <a:latin typeface="Arial" panose="020B0604020202020204" pitchFamily="34" charset="0"/>
                          <a:cs typeface="Arial" panose="020B0604020202020204" pitchFamily="34" charset="0"/>
                        </a:rPr>
                        <a:t>3</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Mar-24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Adani Enterprises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Standards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45-47  (ARB)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DB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3300 - 3400 (ARB)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0280977"/>
                  </a:ext>
                </a:extLst>
              </a:tr>
              <a:tr h="327564">
                <a:tc gridSpan="3">
                  <a:txBody>
                    <a:bodyPr/>
                    <a:lstStyle/>
                    <a:p>
                      <a:pPr algn="ctr" fontAlgn="ctr"/>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2000" u="none" strike="noStrike">
                          <a:effectLst/>
                          <a:latin typeface="Arial" panose="020B0604020202020204" pitchFamily="34" charset="0"/>
                          <a:cs typeface="Arial" panose="020B0604020202020204" pitchFamily="34" charset="0"/>
                        </a:rPr>
                        <a:t>As per QC</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11</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3356</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7161566"/>
                  </a:ext>
                </a:extLst>
              </a:tr>
              <a:tr h="327564">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6000790"/>
                  </a:ext>
                </a:extLst>
              </a:tr>
              <a:tr h="636373">
                <a:tc>
                  <a:txBody>
                    <a:bodyPr/>
                    <a:lstStyle/>
                    <a:p>
                      <a:pPr algn="ctr" fontAlgn="ctr"/>
                      <a:r>
                        <a:rPr lang="en-US" sz="2000" u="none" strike="noStrike">
                          <a:effectLst/>
                          <a:latin typeface="Arial" panose="020B0604020202020204" pitchFamily="34" charset="0"/>
                          <a:cs typeface="Arial" panose="020B0604020202020204" pitchFamily="34" charset="0"/>
                        </a:rPr>
                        <a:t>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Mar-24</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Tirumala Enterprises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Standards</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43-45  (ARB)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DB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3300 - 3400 (ARB)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4653651"/>
                  </a:ext>
                </a:extLst>
              </a:tr>
              <a:tr h="327564">
                <a:tc gridSpan="3">
                  <a:txBody>
                    <a:bodyPr/>
                    <a:lstStyle/>
                    <a:p>
                      <a:pPr algn="ctr" fontAlgn="ctr"/>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2000" u="none" strike="noStrike" dirty="0">
                          <a:effectLst/>
                          <a:latin typeface="Arial" panose="020B0604020202020204" pitchFamily="34" charset="0"/>
                          <a:cs typeface="Arial" panose="020B0604020202020204" pitchFamily="34" charset="0"/>
                        </a:rPr>
                        <a:t>As per QC</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40</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8</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3306</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9980643"/>
                  </a:ext>
                </a:extLst>
              </a:tr>
              <a:tr h="327564">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135868"/>
                  </a:ext>
                </a:extLst>
              </a:tr>
              <a:tr h="327564">
                <a:tc>
                  <a:txBody>
                    <a:bodyPr/>
                    <a:lstStyle/>
                    <a:p>
                      <a:pPr algn="ctr" fontAlgn="ctr"/>
                      <a:r>
                        <a:rPr lang="en-US" sz="2000" u="none" strike="noStrike">
                          <a:effectLst/>
                          <a:latin typeface="Arial" panose="020B0604020202020204" pitchFamily="34" charset="0"/>
                          <a:cs typeface="Arial" panose="020B0604020202020204" pitchFamily="34" charset="0"/>
                        </a:rPr>
                        <a:t>5</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Mar-24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Toshniwal </a:t>
                      </a:r>
                      <a:r>
                        <a:rPr lang="en-US" sz="2000" u="none" strike="noStrike" dirty="0" err="1">
                          <a:effectLst/>
                          <a:latin typeface="Arial" panose="020B0604020202020204" pitchFamily="34" charset="0"/>
                          <a:cs typeface="Arial" panose="020B0604020202020204" pitchFamily="34" charset="0"/>
                        </a:rPr>
                        <a:t>Enterpirses</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Standards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42-44  (ARB)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DB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3300 - 3400 (ARB)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71596"/>
                  </a:ext>
                </a:extLst>
              </a:tr>
              <a:tr h="327564">
                <a:tc gridSpan="3">
                  <a:txBody>
                    <a:bodyPr/>
                    <a:lstStyle/>
                    <a:p>
                      <a:pPr algn="ctr" fontAlgn="ctr"/>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2000" u="none" strike="noStrike">
                          <a:effectLst/>
                          <a:latin typeface="Arial" panose="020B0604020202020204" pitchFamily="34" charset="0"/>
                          <a:cs typeface="Arial" panose="020B0604020202020204" pitchFamily="34" charset="0"/>
                        </a:rPr>
                        <a:t>As per QC</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41</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3313</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56358"/>
                  </a:ext>
                </a:extLst>
              </a:tr>
              <a:tr h="327564">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90550"/>
                  </a:ext>
                </a:extLst>
              </a:tr>
              <a:tr h="327564">
                <a:tc>
                  <a:txBody>
                    <a:bodyPr/>
                    <a:lstStyle/>
                    <a:p>
                      <a:pPr algn="ctr" fontAlgn="ctr"/>
                      <a:r>
                        <a:rPr lang="en-US" sz="2000" u="none" strike="noStrike">
                          <a:effectLst/>
                          <a:latin typeface="Arial" panose="020B0604020202020204" pitchFamily="34" charset="0"/>
                          <a:cs typeface="Arial" panose="020B0604020202020204" pitchFamily="34" charset="0"/>
                        </a:rPr>
                        <a:t>5</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Apr-24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Adani Enterprises</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Standards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37-39  (ARB)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DB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3700 - 3800 (ARB)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4202609"/>
                  </a:ext>
                </a:extLst>
              </a:tr>
              <a:tr h="327564">
                <a:tc gridSpan="3">
                  <a:txBody>
                    <a:bodyPr/>
                    <a:lstStyle/>
                    <a:p>
                      <a:pPr algn="ctr" fontAlgn="ctr"/>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2000" u="none" strike="noStrike" dirty="0">
                          <a:effectLst/>
                          <a:latin typeface="Arial" panose="020B0604020202020204" pitchFamily="34" charset="0"/>
                          <a:cs typeface="Arial" panose="020B0604020202020204" pitchFamily="34" charset="0"/>
                        </a:rPr>
                        <a:t>As per QC</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38</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6</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3755</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0397676"/>
                  </a:ext>
                </a:extLst>
              </a:tr>
              <a:tr h="327564">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159455"/>
                  </a:ext>
                </a:extLst>
              </a:tr>
              <a:tr h="327564">
                <a:tc>
                  <a:txBody>
                    <a:bodyPr/>
                    <a:lstStyle/>
                    <a:p>
                      <a:pPr algn="ctr" fontAlgn="ctr"/>
                      <a:r>
                        <a:rPr lang="en-US" sz="2000" u="none" strike="noStrike">
                          <a:effectLst/>
                          <a:latin typeface="Arial" panose="020B0604020202020204" pitchFamily="34" charset="0"/>
                          <a:cs typeface="Arial" panose="020B0604020202020204" pitchFamily="34" charset="0"/>
                        </a:rPr>
                        <a:t>6</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May-24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Adani Enterprises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Standards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37-39  (ARB)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DB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3700 - 3800 (ARB)</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0915778"/>
                  </a:ext>
                </a:extLst>
              </a:tr>
              <a:tr h="327564">
                <a:tc gridSpan="3">
                  <a:txBody>
                    <a:bodyPr/>
                    <a:lstStyle/>
                    <a:p>
                      <a:pPr algn="ctr" fontAlgn="ctr"/>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2000" u="none" strike="noStrike">
                          <a:effectLst/>
                          <a:latin typeface="Arial" panose="020B0604020202020204" pitchFamily="34" charset="0"/>
                          <a:cs typeface="Arial" panose="020B0604020202020204" pitchFamily="34" charset="0"/>
                        </a:rPr>
                        <a:t>As per QC</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40</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7</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3556</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072201"/>
                  </a:ext>
                </a:extLst>
              </a:tr>
              <a:tr h="327564">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080516"/>
                  </a:ext>
                </a:extLst>
              </a:tr>
              <a:tr h="327564">
                <a:tc>
                  <a:txBody>
                    <a:bodyPr/>
                    <a:lstStyle/>
                    <a:p>
                      <a:pPr algn="ctr" fontAlgn="ctr"/>
                      <a:r>
                        <a:rPr lang="en-US" sz="2000" u="none" strike="noStrike">
                          <a:effectLst/>
                          <a:latin typeface="Arial" panose="020B0604020202020204" pitchFamily="34" charset="0"/>
                          <a:cs typeface="Arial" panose="020B0604020202020204" pitchFamily="34" charset="0"/>
                        </a:rPr>
                        <a:t>6</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May-24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Adani Enterprises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Standards</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45-47  (ARB)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DB</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3300 - 3400 (ARB)</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604530"/>
                  </a:ext>
                </a:extLst>
              </a:tr>
              <a:tr h="327564">
                <a:tc gridSpan="3">
                  <a:txBody>
                    <a:bodyPr/>
                    <a:lstStyle/>
                    <a:p>
                      <a:pPr algn="ctr" fontAlgn="ctr"/>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2000" u="none" strike="noStrike">
                          <a:effectLst/>
                          <a:latin typeface="Arial" panose="020B0604020202020204" pitchFamily="34" charset="0"/>
                          <a:cs typeface="Arial" panose="020B0604020202020204" pitchFamily="34" charset="0"/>
                        </a:rPr>
                        <a:t>As per QC</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40</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Arial" panose="020B0604020202020204" pitchFamily="34" charset="0"/>
                          <a:cs typeface="Arial" panose="020B0604020202020204" pitchFamily="34" charset="0"/>
                        </a:rPr>
                        <a:t>5</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Arial" panose="020B0604020202020204" pitchFamily="34" charset="0"/>
                          <a:cs typeface="Arial" panose="020B0604020202020204" pitchFamily="34" charset="0"/>
                        </a:rPr>
                        <a:t>3623</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446255"/>
                  </a:ext>
                </a:extLst>
              </a:tr>
            </a:tbl>
          </a:graphicData>
        </a:graphic>
      </p:graphicFrame>
    </p:spTree>
    <p:extLst>
      <p:ext uri="{BB962C8B-B14F-4D97-AF65-F5344CB8AC3E}">
        <p14:creationId xmlns:p14="http://schemas.microsoft.com/office/powerpoint/2010/main" val="4254304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E63904-27B2-BA00-4DE8-595A3FA85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0171"/>
            <a:ext cx="10668000" cy="9923929"/>
          </a:xfrm>
          <a:prstGeom prst="rect">
            <a:avLst/>
          </a:prstGeom>
        </p:spPr>
      </p:pic>
    </p:spTree>
    <p:extLst>
      <p:ext uri="{BB962C8B-B14F-4D97-AF65-F5344CB8AC3E}">
        <p14:creationId xmlns:p14="http://schemas.microsoft.com/office/powerpoint/2010/main" val="1280501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BECA87-CCD5-1E7F-3169-D238A20EC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33375"/>
            <a:ext cx="13487400" cy="9620250"/>
          </a:xfrm>
          <a:prstGeom prst="rect">
            <a:avLst/>
          </a:prstGeom>
        </p:spPr>
      </p:pic>
    </p:spTree>
    <p:extLst>
      <p:ext uri="{BB962C8B-B14F-4D97-AF65-F5344CB8AC3E}">
        <p14:creationId xmlns:p14="http://schemas.microsoft.com/office/powerpoint/2010/main" val="326593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74E14-A91E-9667-63F5-4C1E9C854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12344400" cy="10287000"/>
          </a:xfrm>
          <a:prstGeom prst="rect">
            <a:avLst/>
          </a:prstGeom>
        </p:spPr>
      </p:pic>
    </p:spTree>
    <p:extLst>
      <p:ext uri="{BB962C8B-B14F-4D97-AF65-F5344CB8AC3E}">
        <p14:creationId xmlns:p14="http://schemas.microsoft.com/office/powerpoint/2010/main" val="3396418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7145000" cy="8956298"/>
          </a:xfrm>
          <a:prstGeom prst="rect">
            <a:avLst/>
          </a:prstGeom>
          <a:noFill/>
        </p:spPr>
        <p:txBody>
          <a:bodyPr wrap="square" rtlCol="0">
            <a:spAutoFit/>
          </a:bodyPr>
          <a:lstStyle/>
          <a:p>
            <a:r>
              <a:rPr lang="en-US" sz="3600" dirty="0">
                <a:latin typeface="Arial Black" panose="020B0A04020102020204" pitchFamily="34" charset="0"/>
              </a:rPr>
              <a:t>From the results, you will notice the following.</a:t>
            </a:r>
          </a:p>
          <a:p>
            <a:endParaRPr lang="en-US" sz="3600" dirty="0">
              <a:latin typeface="Arial Black" panose="020B0A04020102020204" pitchFamily="34" charset="0"/>
            </a:endParaRPr>
          </a:p>
          <a:p>
            <a:pPr marL="742950" indent="-742950">
              <a:buAutoNum type="arabicPeriod"/>
            </a:pPr>
            <a:r>
              <a:rPr lang="en-US" sz="3600" dirty="0">
                <a:latin typeface="Arial Black" panose="020B0A04020102020204" pitchFamily="34" charset="0"/>
              </a:rPr>
              <a:t>GCV for Adani supplies given as 3755 against 3700-3800 GCV</a:t>
            </a:r>
          </a:p>
          <a:p>
            <a:pPr marL="742950" indent="-742950">
              <a:buAutoNum type="arabicPeriod"/>
            </a:pPr>
            <a:r>
              <a:rPr lang="en-US" sz="3600" dirty="0">
                <a:latin typeface="Arial Black" panose="020B0A04020102020204" pitchFamily="34" charset="0"/>
              </a:rPr>
              <a:t>GCV for Adani supplies given as 3556 against 3700-3800 GCV</a:t>
            </a:r>
          </a:p>
          <a:p>
            <a:pPr marL="742950" indent="-742950">
              <a:buAutoNum type="arabicPeriod"/>
            </a:pPr>
            <a:r>
              <a:rPr lang="en-US" sz="3600" dirty="0">
                <a:latin typeface="Arial Black" panose="020B0A04020102020204" pitchFamily="34" charset="0"/>
              </a:rPr>
              <a:t>GCV for Adani supplies given as 3623 against 3300-3400 GCV</a:t>
            </a:r>
          </a:p>
          <a:p>
            <a:pPr marL="742950" indent="-742950">
              <a:buAutoNum type="arabicPeriod"/>
            </a:pPr>
            <a:r>
              <a:rPr lang="en-US" sz="3600" dirty="0">
                <a:latin typeface="Arial Black" panose="020B0A04020102020204" pitchFamily="34" charset="0"/>
              </a:rPr>
              <a:t>From </a:t>
            </a:r>
            <a:r>
              <a:rPr lang="en-US" sz="3600" dirty="0" err="1">
                <a:latin typeface="Arial Black" panose="020B0A04020102020204" pitchFamily="34" charset="0"/>
              </a:rPr>
              <a:t>S.No</a:t>
            </a:r>
            <a:r>
              <a:rPr lang="en-US" sz="3600" dirty="0">
                <a:latin typeface="Arial Black" panose="020B0A04020102020204" pitchFamily="34" charset="0"/>
              </a:rPr>
              <a:t>. 2-3, we can understand that there is issue with the lab testing results when compared with respective Vessel COA</a:t>
            </a:r>
          </a:p>
          <a:p>
            <a:pPr marL="742950" indent="-742950">
              <a:buAutoNum type="arabicPeriod"/>
            </a:pPr>
            <a:r>
              <a:rPr lang="en-US" sz="3600" dirty="0" err="1">
                <a:latin typeface="Arial Black" panose="020B0A04020102020204" pitchFamily="34" charset="0"/>
              </a:rPr>
              <a:t>Earllier</a:t>
            </a:r>
            <a:r>
              <a:rPr lang="en-US" sz="3600" dirty="0">
                <a:latin typeface="Arial Black" panose="020B0A04020102020204" pitchFamily="34" charset="0"/>
              </a:rPr>
              <a:t>, Coal Contracts are finalized with GCV 5300 ADB </a:t>
            </a:r>
            <a:r>
              <a:rPr lang="en-US" sz="3600" dirty="0" err="1">
                <a:latin typeface="Arial Black" panose="020B0A04020102020204" pitchFamily="34" charset="0"/>
              </a:rPr>
              <a:t>inspite</a:t>
            </a:r>
            <a:r>
              <a:rPr lang="en-US" sz="3600" dirty="0">
                <a:latin typeface="Arial Black" panose="020B0A04020102020204" pitchFamily="34" charset="0"/>
              </a:rPr>
              <a:t> of not having the provision to check GCV in ADB basis.</a:t>
            </a:r>
          </a:p>
          <a:p>
            <a:pPr marL="742950" indent="-742950">
              <a:buAutoNum type="arabicPeriod"/>
            </a:pPr>
            <a:r>
              <a:rPr lang="en-US" sz="3600" dirty="0">
                <a:latin typeface="Arial Black" panose="020B0A04020102020204" pitchFamily="34" charset="0"/>
              </a:rPr>
              <a:t>Our 3F QC Labs used to check GCV DB basis and our Accounts taken the same as GCV ADB for loss calculations.</a:t>
            </a:r>
          </a:p>
          <a:p>
            <a:pPr marL="742950" indent="-742950">
              <a:buAutoNum type="arabicPeriod"/>
            </a:pPr>
            <a:r>
              <a:rPr lang="en-US" sz="3600" dirty="0">
                <a:latin typeface="Arial Black" panose="020B0A04020102020204" pitchFamily="34" charset="0"/>
              </a:rPr>
              <a:t>Presently, we are purchasing 3400 GCV ARB from Adani and same is standard specifications as per various COA’s</a:t>
            </a:r>
          </a:p>
          <a:p>
            <a:pPr marL="742950" indent="-742950">
              <a:buAutoNum type="arabicPeriod"/>
            </a:pPr>
            <a:r>
              <a:rPr lang="en-US" sz="3600" dirty="0">
                <a:latin typeface="Arial Black" panose="020B0A04020102020204" pitchFamily="34" charset="0"/>
              </a:rPr>
              <a:t>Our Labs have the provision to check GCV ARB</a:t>
            </a:r>
          </a:p>
          <a:p>
            <a:endParaRPr lang="en-US" sz="3600" dirty="0">
              <a:latin typeface="Arial Black" panose="020B0A04020102020204" pitchFamily="34" charset="0"/>
            </a:endParaRPr>
          </a:p>
          <a:p>
            <a:endParaRPr lang="en-US" sz="3600" dirty="0">
              <a:latin typeface="Arial Black" panose="020B0A04020102020204" pitchFamily="34" charset="0"/>
            </a:endParaRPr>
          </a:p>
        </p:txBody>
      </p:sp>
    </p:spTree>
    <p:extLst>
      <p:ext uri="{BB962C8B-B14F-4D97-AF65-F5344CB8AC3E}">
        <p14:creationId xmlns:p14="http://schemas.microsoft.com/office/powerpoint/2010/main" val="969765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6840200" cy="8217634"/>
          </a:xfrm>
          <a:prstGeom prst="rect">
            <a:avLst/>
          </a:prstGeom>
          <a:noFill/>
        </p:spPr>
        <p:txBody>
          <a:bodyPr wrap="square" rtlCol="0">
            <a:spAutoFit/>
          </a:bodyPr>
          <a:lstStyle/>
          <a:p>
            <a:pPr algn="ctr"/>
            <a:r>
              <a:rPr lang="en-US" sz="8800" dirty="0">
                <a:latin typeface="Arial Black" panose="020B0A04020102020204" pitchFamily="34" charset="0"/>
              </a:rPr>
              <a:t>SENIOR MANAGEMENT HAS INSTRUCTED  TO BUY COAL FROM ADANI AFTER CHECKING PROS/CONS AND INSTRUCTED NOT TO ENTERTAIN ANY TRADERS</a:t>
            </a:r>
          </a:p>
        </p:txBody>
      </p:sp>
    </p:spTree>
    <p:extLst>
      <p:ext uri="{BB962C8B-B14F-4D97-AF65-F5344CB8AC3E}">
        <p14:creationId xmlns:p14="http://schemas.microsoft.com/office/powerpoint/2010/main" val="696976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7145000" cy="8217634"/>
          </a:xfrm>
          <a:prstGeom prst="rect">
            <a:avLst/>
          </a:prstGeom>
          <a:noFill/>
        </p:spPr>
        <p:txBody>
          <a:bodyPr wrap="square" rtlCol="0">
            <a:spAutoFit/>
          </a:bodyPr>
          <a:lstStyle/>
          <a:p>
            <a:pPr algn="ctr"/>
            <a:r>
              <a:rPr lang="en-US" sz="8800" dirty="0">
                <a:latin typeface="Arial Black" panose="020B0A04020102020204" pitchFamily="34" charset="0"/>
              </a:rPr>
              <a:t>COMPARISION OF </a:t>
            </a:r>
          </a:p>
          <a:p>
            <a:pPr algn="ctr"/>
            <a:r>
              <a:rPr lang="en-US" sz="8800" dirty="0">
                <a:latin typeface="Arial Black" panose="020B0A04020102020204" pitchFamily="34" charset="0"/>
              </a:rPr>
              <a:t>HUSK PRICES VERSUS COAL PRICES </a:t>
            </a:r>
          </a:p>
          <a:p>
            <a:pPr algn="ctr"/>
            <a:r>
              <a:rPr lang="en-US" sz="8800" dirty="0">
                <a:latin typeface="Arial Black" panose="020B0A04020102020204" pitchFamily="34" charset="0"/>
              </a:rPr>
              <a:t>IS CARRIED AND </a:t>
            </a:r>
          </a:p>
          <a:p>
            <a:pPr algn="ctr"/>
            <a:r>
              <a:rPr lang="en-US" sz="8800" dirty="0">
                <a:latin typeface="Arial Black" panose="020B0A04020102020204" pitchFamily="34" charset="0"/>
              </a:rPr>
              <a:t>ACCORDINGLY, UTILISATION IS PLANNED</a:t>
            </a:r>
          </a:p>
        </p:txBody>
      </p:sp>
    </p:spTree>
    <p:extLst>
      <p:ext uri="{BB962C8B-B14F-4D97-AF65-F5344CB8AC3E}">
        <p14:creationId xmlns:p14="http://schemas.microsoft.com/office/powerpoint/2010/main" val="439900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7145000" cy="6863417"/>
          </a:xfrm>
          <a:prstGeom prst="rect">
            <a:avLst/>
          </a:prstGeom>
          <a:noFill/>
        </p:spPr>
        <p:txBody>
          <a:bodyPr wrap="square" rtlCol="0">
            <a:spAutoFit/>
          </a:bodyPr>
          <a:lstStyle/>
          <a:p>
            <a:pPr algn="ctr"/>
            <a:r>
              <a:rPr lang="en-US" sz="8800" dirty="0">
                <a:latin typeface="Arial Black" panose="020B0A04020102020204" pitchFamily="34" charset="0"/>
              </a:rPr>
              <a:t>IT IS KNOWN FACT THAT GCV OF HUSK IS LESSER THAN GCV OF COAL BUT AS PER BOILER SECTION – THEY ARE SHOWING 1:1 </a:t>
            </a:r>
          </a:p>
        </p:txBody>
      </p:sp>
    </p:spTree>
    <p:extLst>
      <p:ext uri="{BB962C8B-B14F-4D97-AF65-F5344CB8AC3E}">
        <p14:creationId xmlns:p14="http://schemas.microsoft.com/office/powerpoint/2010/main" val="1974254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5708-2C3D-6B9F-63E8-4CBDAB7BA7E1}"/>
              </a:ext>
            </a:extLst>
          </p:cNvPr>
          <p:cNvSpPr>
            <a:spLocks noGrp="1"/>
          </p:cNvSpPr>
          <p:nvPr>
            <p:ph type="title"/>
          </p:nvPr>
        </p:nvSpPr>
        <p:spPr>
          <a:xfrm>
            <a:off x="2590800" y="1"/>
            <a:ext cx="12877800" cy="615553"/>
          </a:xfrm>
        </p:spPr>
        <p:txBody>
          <a:bodyPr/>
          <a:lstStyle/>
          <a:p>
            <a:r>
              <a:rPr lang="en-US" sz="4000" u="sng" dirty="0"/>
              <a:t>COMPARISON OF COAL VERSUS HUSK</a:t>
            </a:r>
          </a:p>
        </p:txBody>
      </p:sp>
      <p:sp>
        <p:nvSpPr>
          <p:cNvPr id="3" name="Text Placeholder 2">
            <a:extLst>
              <a:ext uri="{FF2B5EF4-FFF2-40B4-BE49-F238E27FC236}">
                <a16:creationId xmlns:a16="http://schemas.microsoft.com/office/drawing/2014/main" id="{0FF0C346-A2EA-B668-BD5A-5657C53DBC7F}"/>
              </a:ext>
            </a:extLst>
          </p:cNvPr>
          <p:cNvSpPr>
            <a:spLocks noGrp="1"/>
          </p:cNvSpPr>
          <p:nvPr>
            <p:ph type="body" idx="1"/>
          </p:nvPr>
        </p:nvSpPr>
        <p:spPr>
          <a:xfrm>
            <a:off x="533400" y="800100"/>
            <a:ext cx="16992600" cy="8186857"/>
          </a:xfrm>
        </p:spPr>
        <p:txBody>
          <a:bodyPr/>
          <a:lstStyle/>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The following calculation is coal quality with 38% moisture.</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Moisture content as received basses (ARB) is 38 %</a:t>
            </a:r>
          </a:p>
          <a:p>
            <a:pPr marL="0" marR="0">
              <a:spcBef>
                <a:spcPts val="0"/>
              </a:spcBef>
              <a:spcAft>
                <a:spcPts val="0"/>
              </a:spcAft>
            </a:pP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u="sng" dirty="0">
                <a:solidFill>
                  <a:schemeClr val="tx1"/>
                </a:solidFill>
                <a:effectLst/>
                <a:latin typeface="Arial" panose="020B0604020202020204" pitchFamily="34" charset="0"/>
                <a:ea typeface="Calibri" panose="020F0502020204030204" pitchFamily="34" charset="0"/>
                <a:cs typeface="Arial" panose="020B0604020202020204" pitchFamily="34" charset="0"/>
              </a:rPr>
              <a:t>COAL </a:t>
            </a:r>
          </a:p>
          <a:p>
            <a:pPr marL="0" marR="0">
              <a:spcBef>
                <a:spcPts val="0"/>
              </a:spcBef>
              <a:spcAft>
                <a:spcPts val="0"/>
              </a:spcAft>
            </a:pP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38% moisture coal GCV = 5500 X 0.38 = 2090, so 5500 – 2090 = 3410 , </a:t>
            </a: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To lift the 38% moisture in coal we are calculating how much energy required Q=</a:t>
            </a:r>
            <a:r>
              <a:rPr lang="en-IN" sz="36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mcP</a:t>
            </a: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Delta T , Delta T = 110 – 30 </a:t>
            </a:r>
            <a:r>
              <a:rPr lang="en-IN" sz="36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Deg</a:t>
            </a: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C = 80 </a:t>
            </a:r>
            <a:r>
              <a:rPr lang="en-IN" sz="36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Deg</a:t>
            </a: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C </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M = 1000 kgs</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Specific heat of Coal </a:t>
            </a:r>
            <a:r>
              <a:rPr lang="en-IN" sz="36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cP</a:t>
            </a: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 1.26</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Q = 1000X80X1.26 = 1,00,800K.Cal </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100800/3410 = 29.56kg, on % basis 2.96 required So roughly considered 3%</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3410 X 0.03 : 102 , 3410- 102 = 3308 K </a:t>
            </a:r>
            <a:r>
              <a:rPr lang="en-IN" sz="36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cal</a:t>
            </a: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/kg, </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2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endParaRPr lang="en-US" dirty="0">
              <a:solidFill>
                <a:schemeClr val="tx1"/>
              </a:solidFill>
            </a:endParaRPr>
          </a:p>
        </p:txBody>
      </p:sp>
    </p:spTree>
    <p:extLst>
      <p:ext uri="{BB962C8B-B14F-4D97-AF65-F5344CB8AC3E}">
        <p14:creationId xmlns:p14="http://schemas.microsoft.com/office/powerpoint/2010/main" val="402854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A80A56-127D-52BC-29F8-AB9CA70FE9C1}"/>
              </a:ext>
            </a:extLst>
          </p:cNvPr>
          <p:cNvSpPr txBox="1"/>
          <p:nvPr/>
        </p:nvSpPr>
        <p:spPr>
          <a:xfrm>
            <a:off x="685800" y="266700"/>
            <a:ext cx="17145000" cy="9510296"/>
          </a:xfrm>
          <a:prstGeom prst="rect">
            <a:avLst/>
          </a:prstGeom>
          <a:noFill/>
        </p:spPr>
        <p:txBody>
          <a:bodyPr wrap="square">
            <a:spAutoFit/>
          </a:bodyPr>
          <a:lstStyle/>
          <a:p>
            <a:pPr marL="0" marR="0">
              <a:spcBef>
                <a:spcPts val="0"/>
              </a:spcBef>
              <a:spcAft>
                <a:spcPts val="0"/>
              </a:spcAft>
            </a:pPr>
            <a:r>
              <a:rPr lang="en-US" sz="3600" b="1" dirty="0">
                <a:effectLst/>
                <a:latin typeface="Arial" panose="020B0604020202020204" pitchFamily="34" charset="0"/>
                <a:ea typeface="Times New Roman" panose="02020603050405020304" pitchFamily="18" charset="0"/>
                <a:cs typeface="Arial" panose="020B0604020202020204" pitchFamily="34" charset="0"/>
              </a:rPr>
              <a:t>Does our QC Lab can check GCV ADB.</a:t>
            </a:r>
            <a:endParaRPr lang="en-US" sz="36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No</a:t>
            </a:r>
          </a:p>
          <a:p>
            <a:pPr marL="0" marR="0">
              <a:spcBef>
                <a:spcPts val="0"/>
              </a:spcBef>
              <a:spcAft>
                <a:spcPts val="0"/>
              </a:spcAft>
            </a:pPr>
            <a:endParaRPr lang="en-US" sz="3600" b="1" dirty="0">
              <a:effectLst/>
              <a:latin typeface="Arial" panose="020B0604020202020204" pitchFamily="34" charset="0"/>
              <a:ea typeface="Calibri" panose="020F0502020204030204" pitchFamily="34" charset="0"/>
              <a:cs typeface="Arial" panose="020B0604020202020204" pitchFamily="34" charset="0"/>
            </a:endParaRPr>
          </a:p>
          <a:p>
            <a:pPr marR="0" lvl="0">
              <a:spcBef>
                <a:spcPts val="0"/>
              </a:spcBef>
              <a:spcAft>
                <a:spcPts val="0"/>
              </a:spcAft>
            </a:pPr>
            <a:r>
              <a:rPr lang="en-US" sz="3600" b="1" dirty="0">
                <a:effectLst/>
                <a:latin typeface="Arial" panose="020B0604020202020204" pitchFamily="34" charset="0"/>
                <a:ea typeface="Times New Roman" panose="02020603050405020304" pitchFamily="18" charset="0"/>
                <a:cs typeface="Arial" panose="020B0604020202020204" pitchFamily="34" charset="0"/>
              </a:rPr>
              <a:t>What does our QC Lab mentioned in the Analysis Reports.</a:t>
            </a:r>
            <a:endParaRPr lang="en-US" sz="36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GCV 5300 &amp; not mentioned ADB or DB or ARB</a:t>
            </a:r>
          </a:p>
          <a:p>
            <a:pPr marL="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 </a:t>
            </a:r>
          </a:p>
          <a:p>
            <a:pPr marR="0" lvl="0">
              <a:spcBef>
                <a:spcPts val="0"/>
              </a:spcBef>
              <a:spcAft>
                <a:spcPts val="0"/>
              </a:spcAft>
            </a:pPr>
            <a:r>
              <a:rPr lang="en-US" sz="3600" b="1" dirty="0">
                <a:effectLst/>
                <a:latin typeface="Arial" panose="020B0604020202020204" pitchFamily="34" charset="0"/>
                <a:ea typeface="Times New Roman" panose="02020603050405020304" pitchFamily="18" charset="0"/>
                <a:cs typeface="Arial" panose="020B0604020202020204" pitchFamily="34" charset="0"/>
              </a:rPr>
              <a:t>Does our Accounts taken GCV DB for calculating.</a:t>
            </a:r>
            <a:endParaRPr lang="en-US" sz="36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Yes</a:t>
            </a:r>
          </a:p>
          <a:p>
            <a:pPr marL="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 </a:t>
            </a:r>
          </a:p>
          <a:p>
            <a:pPr marR="0" lvl="0">
              <a:spcBef>
                <a:spcPts val="0"/>
              </a:spcBef>
              <a:spcAft>
                <a:spcPts val="0"/>
              </a:spcAft>
            </a:pPr>
            <a:r>
              <a:rPr lang="en-US" sz="3600" b="1" dirty="0">
                <a:effectLst/>
                <a:latin typeface="Arial" panose="020B0604020202020204" pitchFamily="34" charset="0"/>
                <a:ea typeface="Times New Roman" panose="02020603050405020304" pitchFamily="18" charset="0"/>
                <a:cs typeface="Arial" panose="020B0604020202020204" pitchFamily="34" charset="0"/>
              </a:rPr>
              <a:t>Does GCV DB or GCV ADB or GCV ARB – same.</a:t>
            </a:r>
            <a:endParaRPr lang="en-US" sz="36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No</a:t>
            </a:r>
          </a:p>
          <a:p>
            <a:pPr marL="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 </a:t>
            </a:r>
          </a:p>
          <a:p>
            <a:pPr marR="0" lvl="0">
              <a:spcBef>
                <a:spcPts val="0"/>
              </a:spcBef>
              <a:spcAft>
                <a:spcPts val="0"/>
              </a:spcAft>
            </a:pPr>
            <a:r>
              <a:rPr lang="en-US" sz="3600" b="1" dirty="0">
                <a:effectLst/>
                <a:latin typeface="Arial" panose="020B0604020202020204" pitchFamily="34" charset="0"/>
                <a:ea typeface="Times New Roman" panose="02020603050405020304" pitchFamily="18" charset="0"/>
                <a:cs typeface="Arial" panose="020B0604020202020204" pitchFamily="34" charset="0"/>
              </a:rPr>
              <a:t>What are the results of GCV DB of Traders as per Previous Analysis Reports.</a:t>
            </a:r>
            <a:endParaRPr lang="en-US" sz="36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GCV DB – 5300 to 5400</a:t>
            </a:r>
          </a:p>
          <a:p>
            <a:pPr marL="45720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 </a:t>
            </a:r>
          </a:p>
          <a:p>
            <a:pPr marR="0" lvl="0">
              <a:spcBef>
                <a:spcPts val="0"/>
              </a:spcBef>
              <a:spcAft>
                <a:spcPts val="0"/>
              </a:spcAft>
            </a:pPr>
            <a:r>
              <a:rPr lang="en-US" sz="3600" b="1" dirty="0">
                <a:effectLst/>
                <a:latin typeface="Arial" panose="020B0604020202020204" pitchFamily="34" charset="0"/>
                <a:ea typeface="Times New Roman" panose="02020603050405020304" pitchFamily="18" charset="0"/>
                <a:cs typeface="Arial" panose="020B0604020202020204" pitchFamily="34" charset="0"/>
              </a:rPr>
              <a:t>Any Deductions made to Traders for GCV</a:t>
            </a:r>
            <a:endParaRPr lang="en-US" sz="36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600" b="1" dirty="0">
                <a:effectLst/>
                <a:latin typeface="Arial" panose="020B0604020202020204" pitchFamily="34" charset="0"/>
                <a:ea typeface="Calibri" panose="020F0502020204030204" pitchFamily="34" charset="0"/>
                <a:cs typeface="Arial" panose="020B0604020202020204" pitchFamily="34" charset="0"/>
              </a:rPr>
              <a:t>No</a:t>
            </a:r>
            <a:endParaRPr lang="en-US" sz="3600" b="1" dirty="0">
              <a:effectLst/>
              <a:latin typeface="Arial Black" panose="020B0A040201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44483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5708-2C3D-6B9F-63E8-4CBDAB7BA7E1}"/>
              </a:ext>
            </a:extLst>
          </p:cNvPr>
          <p:cNvSpPr>
            <a:spLocks noGrp="1"/>
          </p:cNvSpPr>
          <p:nvPr>
            <p:ph type="title"/>
          </p:nvPr>
        </p:nvSpPr>
        <p:spPr>
          <a:xfrm>
            <a:off x="2590800" y="1"/>
            <a:ext cx="12877800" cy="615553"/>
          </a:xfrm>
        </p:spPr>
        <p:txBody>
          <a:bodyPr/>
          <a:lstStyle/>
          <a:p>
            <a:r>
              <a:rPr lang="en-US" sz="4000" u="sng" dirty="0"/>
              <a:t>COMPARISON OF COAL VERSUS HUSK</a:t>
            </a:r>
          </a:p>
        </p:txBody>
      </p:sp>
      <p:sp>
        <p:nvSpPr>
          <p:cNvPr id="3" name="Text Placeholder 2">
            <a:extLst>
              <a:ext uri="{FF2B5EF4-FFF2-40B4-BE49-F238E27FC236}">
                <a16:creationId xmlns:a16="http://schemas.microsoft.com/office/drawing/2014/main" id="{0FF0C346-A2EA-B668-BD5A-5657C53DBC7F}"/>
              </a:ext>
            </a:extLst>
          </p:cNvPr>
          <p:cNvSpPr>
            <a:spLocks noGrp="1"/>
          </p:cNvSpPr>
          <p:nvPr>
            <p:ph type="body" idx="1"/>
          </p:nvPr>
        </p:nvSpPr>
        <p:spPr>
          <a:xfrm>
            <a:off x="533400" y="800100"/>
            <a:ext cx="16992600" cy="7078861"/>
          </a:xfrm>
        </p:spPr>
        <p:txBody>
          <a:bodyPr/>
          <a:lstStyle/>
          <a:p>
            <a:pPr marL="0" marR="0">
              <a:spcBef>
                <a:spcPts val="0"/>
              </a:spcBef>
              <a:spcAft>
                <a:spcPts val="0"/>
              </a:spcAft>
            </a:pPr>
            <a:r>
              <a:rPr lang="en-IN" sz="3600" b="1" u="sng" dirty="0">
                <a:solidFill>
                  <a:schemeClr val="tx1"/>
                </a:solidFill>
                <a:effectLst/>
                <a:latin typeface="Arial" panose="020B0604020202020204" pitchFamily="34" charset="0"/>
                <a:ea typeface="Calibri" panose="020F0502020204030204" pitchFamily="34" charset="0"/>
                <a:cs typeface="Arial" panose="020B0604020202020204" pitchFamily="34" charset="0"/>
              </a:rPr>
              <a:t>Husk</a:t>
            </a: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marL="0" marR="0">
              <a:spcBef>
                <a:spcPts val="0"/>
              </a:spcBef>
              <a:spcAft>
                <a:spcPts val="0"/>
              </a:spcAft>
            </a:pP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GCV of HUSK on dry basis 3200 – 3400, on average basis 3300 Kcal/kg, 3300x0.1 = 330, 3300 – 330 = 29700 Kcal /kg</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M = 1000 kgs</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Specific heat of Rice Husk </a:t>
            </a:r>
            <a:r>
              <a:rPr lang="en-IN" sz="36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cP</a:t>
            </a: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 0.4</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Q = 1000X80X0.4 = 32000 </a:t>
            </a:r>
            <a:r>
              <a:rPr lang="en-IN" sz="36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K.Cal</a:t>
            </a: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/kg</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32000/2970 = 10.77 kg, on % basis 1.07 required So roughly considered 1%</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2970 X 0.01 : 29.7 , 2970- 29.7 = 2940 K </a:t>
            </a:r>
            <a:r>
              <a:rPr lang="en-IN" sz="36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cal</a:t>
            </a: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/kg,  </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3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So approximately coal and husk consumption = 3308 / 2940 = 1 : 1.12 ratio. But actual ratio is depending on the boiler operations.</a:t>
            </a:r>
            <a:endParaRPr lang="en-US" sz="3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IN" sz="2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endParaRPr lang="en-US" dirty="0">
              <a:solidFill>
                <a:schemeClr val="tx1"/>
              </a:solidFill>
            </a:endParaRPr>
          </a:p>
        </p:txBody>
      </p:sp>
    </p:spTree>
    <p:extLst>
      <p:ext uri="{BB962C8B-B14F-4D97-AF65-F5344CB8AC3E}">
        <p14:creationId xmlns:p14="http://schemas.microsoft.com/office/powerpoint/2010/main" val="3096197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E01FD79-CC49-6FAF-DA74-42870780634D}"/>
              </a:ext>
            </a:extLst>
          </p:cNvPr>
          <p:cNvGraphicFramePr>
            <a:graphicFrameLocks noGrp="1"/>
          </p:cNvGraphicFramePr>
          <p:nvPr>
            <p:extLst>
              <p:ext uri="{D42A27DB-BD31-4B8C-83A1-F6EECF244321}">
                <p14:modId xmlns:p14="http://schemas.microsoft.com/office/powerpoint/2010/main" val="3252105850"/>
              </p:ext>
            </p:extLst>
          </p:nvPr>
        </p:nvGraphicFramePr>
        <p:xfrm>
          <a:off x="381000" y="1028700"/>
          <a:ext cx="17678399" cy="8915403"/>
        </p:xfrm>
        <a:graphic>
          <a:graphicData uri="http://schemas.openxmlformats.org/drawingml/2006/table">
            <a:tbl>
              <a:tblPr>
                <a:tableStyleId>{5C22544A-7EE6-4342-B048-85BDC9FD1C3A}</a:tableStyleId>
              </a:tblPr>
              <a:tblGrid>
                <a:gridCol w="875102">
                  <a:extLst>
                    <a:ext uri="{9D8B030D-6E8A-4147-A177-3AD203B41FA5}">
                      <a16:colId xmlns:a16="http://schemas.microsoft.com/office/drawing/2014/main" val="2266206403"/>
                    </a:ext>
                  </a:extLst>
                </a:gridCol>
                <a:gridCol w="1058263">
                  <a:extLst>
                    <a:ext uri="{9D8B030D-6E8A-4147-A177-3AD203B41FA5}">
                      <a16:colId xmlns:a16="http://schemas.microsoft.com/office/drawing/2014/main" val="98443362"/>
                    </a:ext>
                  </a:extLst>
                </a:gridCol>
                <a:gridCol w="1438150">
                  <a:extLst>
                    <a:ext uri="{9D8B030D-6E8A-4147-A177-3AD203B41FA5}">
                      <a16:colId xmlns:a16="http://schemas.microsoft.com/office/drawing/2014/main" val="2937853617"/>
                    </a:ext>
                  </a:extLst>
                </a:gridCol>
                <a:gridCol w="1302475">
                  <a:extLst>
                    <a:ext uri="{9D8B030D-6E8A-4147-A177-3AD203B41FA5}">
                      <a16:colId xmlns:a16="http://schemas.microsoft.com/office/drawing/2014/main" val="920084324"/>
                    </a:ext>
                  </a:extLst>
                </a:gridCol>
                <a:gridCol w="1166802">
                  <a:extLst>
                    <a:ext uri="{9D8B030D-6E8A-4147-A177-3AD203B41FA5}">
                      <a16:colId xmlns:a16="http://schemas.microsoft.com/office/drawing/2014/main" val="177665364"/>
                    </a:ext>
                  </a:extLst>
                </a:gridCol>
                <a:gridCol w="712291">
                  <a:extLst>
                    <a:ext uri="{9D8B030D-6E8A-4147-A177-3AD203B41FA5}">
                      <a16:colId xmlns:a16="http://schemas.microsoft.com/office/drawing/2014/main" val="4205072478"/>
                    </a:ext>
                  </a:extLst>
                </a:gridCol>
                <a:gridCol w="1085397">
                  <a:extLst>
                    <a:ext uri="{9D8B030D-6E8A-4147-A177-3AD203B41FA5}">
                      <a16:colId xmlns:a16="http://schemas.microsoft.com/office/drawing/2014/main" val="3101062982"/>
                    </a:ext>
                  </a:extLst>
                </a:gridCol>
                <a:gridCol w="712291">
                  <a:extLst>
                    <a:ext uri="{9D8B030D-6E8A-4147-A177-3AD203B41FA5}">
                      <a16:colId xmlns:a16="http://schemas.microsoft.com/office/drawing/2014/main" val="3631880753"/>
                    </a:ext>
                  </a:extLst>
                </a:gridCol>
                <a:gridCol w="1248207">
                  <a:extLst>
                    <a:ext uri="{9D8B030D-6E8A-4147-A177-3AD203B41FA5}">
                      <a16:colId xmlns:a16="http://schemas.microsoft.com/office/drawing/2014/main" val="3127470275"/>
                    </a:ext>
                  </a:extLst>
                </a:gridCol>
                <a:gridCol w="1193935">
                  <a:extLst>
                    <a:ext uri="{9D8B030D-6E8A-4147-A177-3AD203B41FA5}">
                      <a16:colId xmlns:a16="http://schemas.microsoft.com/office/drawing/2014/main" val="625049047"/>
                    </a:ext>
                  </a:extLst>
                </a:gridCol>
                <a:gridCol w="1031127">
                  <a:extLst>
                    <a:ext uri="{9D8B030D-6E8A-4147-A177-3AD203B41FA5}">
                      <a16:colId xmlns:a16="http://schemas.microsoft.com/office/drawing/2014/main" val="2679666292"/>
                    </a:ext>
                  </a:extLst>
                </a:gridCol>
                <a:gridCol w="1275342">
                  <a:extLst>
                    <a:ext uri="{9D8B030D-6E8A-4147-A177-3AD203B41FA5}">
                      <a16:colId xmlns:a16="http://schemas.microsoft.com/office/drawing/2014/main" val="155031811"/>
                    </a:ext>
                  </a:extLst>
                </a:gridCol>
                <a:gridCol w="976856">
                  <a:extLst>
                    <a:ext uri="{9D8B030D-6E8A-4147-A177-3AD203B41FA5}">
                      <a16:colId xmlns:a16="http://schemas.microsoft.com/office/drawing/2014/main" val="2484727831"/>
                    </a:ext>
                  </a:extLst>
                </a:gridCol>
                <a:gridCol w="1444934">
                  <a:extLst>
                    <a:ext uri="{9D8B030D-6E8A-4147-A177-3AD203B41FA5}">
                      <a16:colId xmlns:a16="http://schemas.microsoft.com/office/drawing/2014/main" val="3828089898"/>
                    </a:ext>
                  </a:extLst>
                </a:gridCol>
                <a:gridCol w="1363530">
                  <a:extLst>
                    <a:ext uri="{9D8B030D-6E8A-4147-A177-3AD203B41FA5}">
                      <a16:colId xmlns:a16="http://schemas.microsoft.com/office/drawing/2014/main" val="447715896"/>
                    </a:ext>
                  </a:extLst>
                </a:gridCol>
                <a:gridCol w="793697">
                  <a:extLst>
                    <a:ext uri="{9D8B030D-6E8A-4147-A177-3AD203B41FA5}">
                      <a16:colId xmlns:a16="http://schemas.microsoft.com/office/drawing/2014/main" val="602223912"/>
                    </a:ext>
                  </a:extLst>
                </a:gridCol>
              </a:tblGrid>
              <a:tr h="2665883">
                <a:tc>
                  <a:txBody>
                    <a:bodyPr/>
                    <a:lstStyle/>
                    <a:p>
                      <a:pPr algn="ctr" fontAlgn="ctr"/>
                      <a:r>
                        <a:rPr lang="en-US" sz="2400" u="none" strike="noStrike" dirty="0" err="1">
                          <a:solidFill>
                            <a:schemeClr val="tx1"/>
                          </a:solidFill>
                          <a:effectLst/>
                          <a:latin typeface="Arial" panose="020B0604020202020204" pitchFamily="34" charset="0"/>
                          <a:cs typeface="Arial" panose="020B0604020202020204" pitchFamily="34" charset="0"/>
                        </a:rPr>
                        <a:t>S.No</a:t>
                      </a:r>
                      <a:r>
                        <a:rPr lang="en-US" sz="2400" u="none" strike="noStrike" dirty="0">
                          <a:solidFill>
                            <a:schemeClr val="tx1"/>
                          </a:solidFill>
                          <a:effectLst/>
                          <a:latin typeface="Arial" panose="020B0604020202020204" pitchFamily="34" charset="0"/>
                          <a:cs typeface="Arial" panose="020B0604020202020204" pitchFamily="34" charset="0"/>
                        </a:rPr>
                        <a:t>. </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Period</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Supplier</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Total Moisture</a:t>
                      </a:r>
                      <a:endParaRPr lang="en-US" sz="24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Ash Content</a:t>
                      </a:r>
                      <a:endParaRPr lang="en-US" sz="24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GCV </a:t>
                      </a:r>
                      <a:endParaRPr lang="en-US" sz="24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Delta T = 110-30 Deg. C = 80 Deg C</a:t>
                      </a:r>
                      <a:endParaRPr lang="en-US" sz="24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M = 1000 Kgs</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Specific Heat of Coal </a:t>
                      </a:r>
                      <a:r>
                        <a:rPr lang="en-US" sz="2400" u="none" strike="noStrike" dirty="0" err="1">
                          <a:solidFill>
                            <a:schemeClr val="tx1"/>
                          </a:solidFill>
                          <a:effectLst/>
                          <a:latin typeface="Arial" panose="020B0604020202020204" pitchFamily="34" charset="0"/>
                          <a:cs typeface="Arial" panose="020B0604020202020204" pitchFamily="34" charset="0"/>
                        </a:rPr>
                        <a:t>cP</a:t>
                      </a:r>
                      <a:r>
                        <a:rPr lang="en-US" sz="2400" u="none" strike="noStrike" dirty="0">
                          <a:solidFill>
                            <a:schemeClr val="tx1"/>
                          </a:solidFill>
                          <a:effectLst/>
                          <a:latin typeface="Arial" panose="020B0604020202020204" pitchFamily="34" charset="0"/>
                          <a:cs typeface="Arial" panose="020B0604020202020204" pitchFamily="34" charset="0"/>
                        </a:rPr>
                        <a:t> = 1.26</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fr-FR" sz="2400" u="none" strike="noStrike" dirty="0">
                          <a:solidFill>
                            <a:schemeClr val="tx1"/>
                          </a:solidFill>
                          <a:effectLst/>
                          <a:latin typeface="Arial" panose="020B0604020202020204" pitchFamily="34" charset="0"/>
                          <a:cs typeface="Arial" panose="020B0604020202020204" pitchFamily="34" charset="0"/>
                        </a:rPr>
                        <a:t>Q = 1000 x 80 x 1.26</a:t>
                      </a:r>
                      <a:endParaRPr lang="fr-FR"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On % basis per Kg.</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On % basis per MT</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Loss in GCV</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Coal Efficiency</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Husk Efficiency</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Ratio </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680786"/>
                  </a:ext>
                </a:extLst>
              </a:tr>
              <a:tr h="781190">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Jan-24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Adani</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45</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11</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3371</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80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1.26</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100800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29.9</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0.03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3270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2940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1.11</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8528880"/>
                  </a:ext>
                </a:extLst>
              </a:tr>
              <a:tr h="781190">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Feb-24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Adani</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43</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3324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80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1000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1.26</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100800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30.3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0.03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3223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2940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1.10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4256047"/>
                  </a:ext>
                </a:extLst>
              </a:tr>
              <a:tr h="781190">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Mar-24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Adani</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39</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11</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3356</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80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1.26</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100800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30.0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0.03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3255</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2940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1.11</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0368556"/>
                  </a:ext>
                </a:extLst>
              </a:tr>
              <a:tr h="781190">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Mar-24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Tirumala</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40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8</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3306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80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1.26</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30.5</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0.03</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3205</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2940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1.09</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7060712"/>
                  </a:ext>
                </a:extLst>
              </a:tr>
              <a:tr h="781190">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5</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Mar-24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Toshniwal</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41</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9</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3313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80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1.26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100800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30.4</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0.03</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100.8</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3212</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2940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1.09</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2516285"/>
                  </a:ext>
                </a:extLst>
              </a:tr>
              <a:tr h="781190">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5</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Apr-24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Adani</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38</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3755</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80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1.26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26.8</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0.03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100.8</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3654</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2940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5914529"/>
                  </a:ext>
                </a:extLst>
              </a:tr>
              <a:tr h="781190">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May-24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Adani</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40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3573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80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1.26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28.2</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0.03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3472</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2940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1.18</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9677834"/>
                  </a:ext>
                </a:extLst>
              </a:tr>
              <a:tr h="781190">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May-24</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Adani</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40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3587</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80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1.26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100800</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28.1</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0.03</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100.8</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solidFill>
                            <a:schemeClr val="tx1"/>
                          </a:solidFill>
                          <a:effectLst/>
                          <a:latin typeface="Arial" panose="020B0604020202020204" pitchFamily="34" charset="0"/>
                          <a:cs typeface="Arial" panose="020B0604020202020204" pitchFamily="34" charset="0"/>
                        </a:rPr>
                        <a:t>3486</a:t>
                      </a:r>
                      <a:endParaRPr lang="en-US" sz="2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2940</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solidFill>
                            <a:schemeClr val="tx1"/>
                          </a:solidFill>
                          <a:effectLst/>
                          <a:latin typeface="Arial" panose="020B0604020202020204" pitchFamily="34" charset="0"/>
                          <a:cs typeface="Arial" panose="020B0604020202020204" pitchFamily="34" charset="0"/>
                        </a:rPr>
                        <a:t>1.19</a:t>
                      </a:r>
                      <a:endParaRPr lang="en-US" sz="2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0073035"/>
                  </a:ext>
                </a:extLst>
              </a:tr>
            </a:tbl>
          </a:graphicData>
        </a:graphic>
      </p:graphicFrame>
      <p:sp>
        <p:nvSpPr>
          <p:cNvPr id="5" name="TextBox 4">
            <a:extLst>
              <a:ext uri="{FF2B5EF4-FFF2-40B4-BE49-F238E27FC236}">
                <a16:creationId xmlns:a16="http://schemas.microsoft.com/office/drawing/2014/main" id="{676317F2-1A31-2E1E-C079-0E1DDCB2A6E6}"/>
              </a:ext>
            </a:extLst>
          </p:cNvPr>
          <p:cNvSpPr txBox="1"/>
          <p:nvPr/>
        </p:nvSpPr>
        <p:spPr>
          <a:xfrm>
            <a:off x="1371600" y="342897"/>
            <a:ext cx="16078200" cy="523220"/>
          </a:xfrm>
          <a:prstGeom prst="rect">
            <a:avLst/>
          </a:prstGeom>
          <a:noFill/>
        </p:spPr>
        <p:txBody>
          <a:bodyPr wrap="square">
            <a:spAutoFit/>
          </a:bodyPr>
          <a:lstStyle/>
          <a:p>
            <a:r>
              <a:rPr lang="en-US" sz="2800" b="1" u="sng" dirty="0">
                <a:latin typeface="Arial Black" panose="020B0A04020102020204" pitchFamily="34" charset="0"/>
              </a:rPr>
              <a:t>SUMMARY OF CONSUMPTION WITH COAL/HUSK AS PER 3F KPT QC RESULTS</a:t>
            </a:r>
          </a:p>
        </p:txBody>
      </p:sp>
    </p:spTree>
    <p:extLst>
      <p:ext uri="{BB962C8B-B14F-4D97-AF65-F5344CB8AC3E}">
        <p14:creationId xmlns:p14="http://schemas.microsoft.com/office/powerpoint/2010/main" val="2469791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7145000" cy="8217634"/>
          </a:xfrm>
          <a:prstGeom prst="rect">
            <a:avLst/>
          </a:prstGeom>
          <a:noFill/>
        </p:spPr>
        <p:txBody>
          <a:bodyPr wrap="square" rtlCol="0">
            <a:spAutoFit/>
          </a:bodyPr>
          <a:lstStyle/>
          <a:p>
            <a:pPr algn="ctr"/>
            <a:r>
              <a:rPr lang="en-US" sz="8800" dirty="0">
                <a:latin typeface="Arial Black" panose="020B0A04020102020204" pitchFamily="34" charset="0"/>
              </a:rPr>
              <a:t>WE HAVE PROCURED VARIOUS GRADES OF COAL </a:t>
            </a:r>
          </a:p>
          <a:p>
            <a:pPr marL="1371600" indent="-1371600" algn="ctr">
              <a:buAutoNum type="arabicPeriod"/>
            </a:pPr>
            <a:r>
              <a:rPr lang="en-US" sz="8800" dirty="0">
                <a:latin typeface="Arial Black" panose="020B0A04020102020204" pitchFamily="34" charset="0"/>
              </a:rPr>
              <a:t>GCV – 3000 ARB</a:t>
            </a:r>
          </a:p>
          <a:p>
            <a:pPr marL="1371600" indent="-1371600" algn="ctr">
              <a:buAutoNum type="arabicPeriod"/>
            </a:pPr>
            <a:r>
              <a:rPr lang="en-US" sz="8800" dirty="0">
                <a:latin typeface="Arial Black" panose="020B0A04020102020204" pitchFamily="34" charset="0"/>
              </a:rPr>
              <a:t>GCV – 3400 ARB</a:t>
            </a:r>
          </a:p>
          <a:p>
            <a:pPr marL="1371600" indent="-1371600" algn="ctr">
              <a:buAutoNum type="arabicPeriod"/>
            </a:pPr>
            <a:r>
              <a:rPr lang="en-US" sz="8800" dirty="0">
                <a:latin typeface="Arial Black" panose="020B0A04020102020204" pitchFamily="34" charset="0"/>
              </a:rPr>
              <a:t>GCV – 3800 ARB</a:t>
            </a:r>
          </a:p>
        </p:txBody>
      </p:sp>
    </p:spTree>
    <p:extLst>
      <p:ext uri="{BB962C8B-B14F-4D97-AF65-F5344CB8AC3E}">
        <p14:creationId xmlns:p14="http://schemas.microsoft.com/office/powerpoint/2010/main" val="3738208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7145000" cy="8217634"/>
          </a:xfrm>
          <a:prstGeom prst="rect">
            <a:avLst/>
          </a:prstGeom>
          <a:noFill/>
        </p:spPr>
        <p:txBody>
          <a:bodyPr wrap="square" rtlCol="0">
            <a:spAutoFit/>
          </a:bodyPr>
          <a:lstStyle/>
          <a:p>
            <a:pPr algn="ctr"/>
            <a:r>
              <a:rPr lang="en-US" sz="8800" dirty="0">
                <a:latin typeface="Arial Black" panose="020B0A04020102020204" pitchFamily="34" charset="0"/>
              </a:rPr>
              <a:t>IMPORTANT TASK</a:t>
            </a:r>
          </a:p>
          <a:p>
            <a:pPr algn="ctr"/>
            <a:r>
              <a:rPr lang="en-US" sz="8800" dirty="0">
                <a:latin typeface="Arial Black" panose="020B0A04020102020204" pitchFamily="34" charset="0"/>
              </a:rPr>
              <a:t>-</a:t>
            </a:r>
          </a:p>
          <a:p>
            <a:pPr algn="ctr"/>
            <a:r>
              <a:rPr lang="en-US" sz="8800" dirty="0">
                <a:latin typeface="Arial Black" panose="020B0A04020102020204" pitchFamily="34" charset="0"/>
              </a:rPr>
              <a:t>VARIATION BETWEEN ACTUAL VERSUS SAP STOCKS OF COAL AND NEED TO FIND REASONS</a:t>
            </a:r>
          </a:p>
        </p:txBody>
      </p:sp>
    </p:spTree>
    <p:extLst>
      <p:ext uri="{BB962C8B-B14F-4D97-AF65-F5344CB8AC3E}">
        <p14:creationId xmlns:p14="http://schemas.microsoft.com/office/powerpoint/2010/main" val="3130176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7145000" cy="6740307"/>
          </a:xfrm>
          <a:prstGeom prst="rect">
            <a:avLst/>
          </a:prstGeom>
          <a:noFill/>
        </p:spPr>
        <p:txBody>
          <a:bodyPr wrap="square" rtlCol="0">
            <a:spAutoFit/>
          </a:bodyPr>
          <a:lstStyle/>
          <a:p>
            <a:pPr algn="ctr"/>
            <a:r>
              <a:rPr lang="en-US" sz="7200" dirty="0">
                <a:latin typeface="Arial Black" panose="020B0A04020102020204" pitchFamily="34" charset="0"/>
              </a:rPr>
              <a:t>BIGGEST TASKS</a:t>
            </a:r>
          </a:p>
          <a:p>
            <a:pPr algn="ctr"/>
            <a:r>
              <a:rPr lang="en-US" sz="7200" dirty="0">
                <a:latin typeface="Arial Black" panose="020B0A04020102020204" pitchFamily="34" charset="0"/>
              </a:rPr>
              <a:t>-</a:t>
            </a:r>
          </a:p>
          <a:p>
            <a:pPr algn="ctr"/>
            <a:r>
              <a:rPr lang="en-US" sz="7200" dirty="0">
                <a:latin typeface="Arial Black" panose="020B0A04020102020204" pitchFamily="34" charset="0"/>
              </a:rPr>
              <a:t>WE NEED TO CHECK THE EARLIER CONSUMPTIONS BASED ON COAL GRADE WITH HUSK AS IT VARIES 1:1.1 / 1.2</a:t>
            </a:r>
          </a:p>
        </p:txBody>
      </p:sp>
    </p:spTree>
    <p:extLst>
      <p:ext uri="{BB962C8B-B14F-4D97-AF65-F5344CB8AC3E}">
        <p14:creationId xmlns:p14="http://schemas.microsoft.com/office/powerpoint/2010/main" val="1608237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90600" y="1181100"/>
            <a:ext cx="17145000" cy="7848302"/>
          </a:xfrm>
          <a:prstGeom prst="rect">
            <a:avLst/>
          </a:prstGeom>
          <a:noFill/>
        </p:spPr>
        <p:txBody>
          <a:bodyPr wrap="square" rtlCol="0">
            <a:spAutoFit/>
          </a:bodyPr>
          <a:lstStyle/>
          <a:p>
            <a:pPr algn="ctr"/>
            <a:r>
              <a:rPr lang="en-US" sz="7200" dirty="0">
                <a:latin typeface="Arial Black" panose="020B0A04020102020204" pitchFamily="34" charset="0"/>
              </a:rPr>
              <a:t>NOTICED THAT FUEL CONSUMPTION WILL BE HIGH WHEN PLANTS RUN ON LOWER CAPACITIES, CONSUMPTION DURING PLANT IDLE, CHANGEOVER ETC. ARE PROPERLY ACCOUNTED</a:t>
            </a:r>
          </a:p>
        </p:txBody>
      </p:sp>
    </p:spTree>
    <p:extLst>
      <p:ext uri="{BB962C8B-B14F-4D97-AF65-F5344CB8AC3E}">
        <p14:creationId xmlns:p14="http://schemas.microsoft.com/office/powerpoint/2010/main" val="798851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pic>
        <p:nvPicPr>
          <p:cNvPr id="2" name="Picture 2">
            <a:extLst>
              <a:ext uri="{FF2B5EF4-FFF2-40B4-BE49-F238E27FC236}">
                <a16:creationId xmlns:a16="http://schemas.microsoft.com/office/drawing/2014/main" id="{EDBC9129-E573-9C9A-7087-E72136273F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810000" y="2088686"/>
            <a:ext cx="8534400" cy="5112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3FC23A8F-3BBE-D2E7-B554-BE020121811E}"/>
              </a:ext>
            </a:extLst>
          </p:cNvPr>
          <p:cNvSpPr txBox="1"/>
          <p:nvPr/>
        </p:nvSpPr>
        <p:spPr>
          <a:xfrm>
            <a:off x="7315200" y="7217229"/>
            <a:ext cx="2539687" cy="461665"/>
          </a:xfrm>
          <a:prstGeom prst="rect">
            <a:avLst/>
          </a:prstGeom>
          <a:noFill/>
        </p:spPr>
        <p:txBody>
          <a:bodyPr wrap="square" rtlCol="0">
            <a:spAutoFit/>
          </a:bodyPr>
          <a:lstStyle/>
          <a:p>
            <a:r>
              <a:rPr lang="en-US" sz="2400" dirty="0">
                <a:latin typeface="Arial Black" panose="020B0A04020102020204" pitchFamily="34" charset="0"/>
              </a:rPr>
              <a:t>THANK YOU</a:t>
            </a:r>
          </a:p>
        </p:txBody>
      </p:sp>
    </p:spTree>
    <p:extLst>
      <p:ext uri="{BB962C8B-B14F-4D97-AF65-F5344CB8AC3E}">
        <p14:creationId xmlns:p14="http://schemas.microsoft.com/office/powerpoint/2010/main" val="3023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DF701D-EDAC-523C-AA12-BA28D7080538}"/>
              </a:ext>
            </a:extLst>
          </p:cNvPr>
          <p:cNvSpPr txBox="1"/>
          <p:nvPr/>
        </p:nvSpPr>
        <p:spPr>
          <a:xfrm>
            <a:off x="228600" y="571500"/>
            <a:ext cx="17602200" cy="8463855"/>
          </a:xfrm>
          <a:prstGeom prst="rect">
            <a:avLst/>
          </a:prstGeom>
          <a:noFill/>
        </p:spPr>
        <p:txBody>
          <a:bodyPr wrap="square">
            <a:spAutoFit/>
          </a:bodyPr>
          <a:lstStyle/>
          <a:p>
            <a:pPr marR="0" lvl="0">
              <a:spcBef>
                <a:spcPts val="0"/>
              </a:spcBef>
              <a:spcAft>
                <a:spcPts val="0"/>
              </a:spcAft>
            </a:pPr>
            <a:r>
              <a:rPr lang="en-US" sz="3200" b="1" dirty="0">
                <a:effectLst/>
                <a:latin typeface="Arial" panose="020B0604020202020204" pitchFamily="34" charset="0"/>
                <a:ea typeface="Times New Roman" panose="02020603050405020304" pitchFamily="18" charset="0"/>
                <a:cs typeface="Arial" panose="020B0604020202020204" pitchFamily="34" charset="0"/>
              </a:rPr>
              <a:t>What are the results of GCV DB of M/s. Adani Enterprises tested in 3F Labs &amp; outside.</a:t>
            </a:r>
            <a:endParaRPr lang="en-US" sz="3200" b="1" dirty="0">
              <a:latin typeface="Arial" panose="020B0604020202020204" pitchFamily="34" charset="0"/>
              <a:ea typeface="Times New Roman" panose="02020603050405020304" pitchFamily="18" charset="0"/>
              <a:cs typeface="Arial" panose="020B0604020202020204" pitchFamily="34" charset="0"/>
            </a:endParaRPr>
          </a:p>
          <a:p>
            <a:pPr marR="0" lvl="0">
              <a:spcBef>
                <a:spcPts val="0"/>
              </a:spcBef>
              <a:spcAft>
                <a:spcPts val="0"/>
              </a:spcAft>
            </a:pPr>
            <a:endParaRPr lang="en-US" sz="3200" b="1" dirty="0">
              <a:effectLst/>
              <a:latin typeface="Arial" panose="020B0604020202020204" pitchFamily="34" charset="0"/>
              <a:ea typeface="Calibri" panose="020F0502020204030204" pitchFamily="34" charset="0"/>
              <a:cs typeface="Arial" panose="020B0604020202020204" pitchFamily="34" charset="0"/>
            </a:endParaRPr>
          </a:p>
          <a:p>
            <a:pPr marR="0" lvl="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Geochem CRT NO: CHE-CRT-23-24-01374 JOB REF NO: CHE-JB-2324-001385, dated 19/10/2023</a:t>
            </a:r>
          </a:p>
          <a:p>
            <a:pPr marR="0" lvl="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GCV ADB – 5232, GCV DB – 6153, GCV ARB – 3496</a:t>
            </a:r>
          </a:p>
          <a:p>
            <a:pPr marR="0" lvl="0">
              <a:spcBef>
                <a:spcPts val="0"/>
              </a:spcBef>
              <a:spcAft>
                <a:spcPts val="0"/>
              </a:spcAft>
            </a:pPr>
            <a:endParaRPr lang="en-US" sz="3200" b="1" dirty="0">
              <a:latin typeface="Arial" panose="020B0604020202020204" pitchFamily="34" charset="0"/>
              <a:ea typeface="Calibri" panose="020F0502020204030204" pitchFamily="34" charset="0"/>
              <a:cs typeface="Arial" panose="020B0604020202020204" pitchFamily="34" charset="0"/>
            </a:endParaRPr>
          </a:p>
          <a:p>
            <a:pPr marR="0" lvl="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Geochem CRT NO: CHE-CRT-2324-01847 JOB REF NO: CHE-JB-2324-001860, dated 08/01/2024</a:t>
            </a:r>
          </a:p>
          <a:p>
            <a:pPr marR="0" lvl="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GCV ADB – 4997, GCV DB – 5913, GCV ARB – 3338</a:t>
            </a:r>
          </a:p>
          <a:p>
            <a:pPr marR="0" lvl="0">
              <a:spcBef>
                <a:spcPts val="0"/>
              </a:spcBef>
              <a:spcAft>
                <a:spcPts val="0"/>
              </a:spcAft>
            </a:pPr>
            <a:endParaRPr lang="en-US" sz="3200" b="1" dirty="0">
              <a:latin typeface="Arial" panose="020B0604020202020204" pitchFamily="34" charset="0"/>
              <a:ea typeface="Calibri" panose="020F0502020204030204" pitchFamily="34" charset="0"/>
              <a:cs typeface="Arial" panose="020B0604020202020204" pitchFamily="34" charset="0"/>
            </a:endParaRPr>
          </a:p>
          <a:p>
            <a:pPr marR="0" lvl="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SGS Certificate No. 240104066C towards inspection from 27/11/2023 to 30/11/2023</a:t>
            </a:r>
          </a:p>
          <a:p>
            <a:pPr marL="45720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GCV ARB – 3402, GCV DB – 6011</a:t>
            </a:r>
          </a:p>
          <a:p>
            <a:pPr marL="457200" marR="0">
              <a:spcBef>
                <a:spcPts val="0"/>
              </a:spcBef>
              <a:spcAft>
                <a:spcPts val="0"/>
              </a:spcAft>
            </a:pPr>
            <a:endParaRPr lang="en-US" sz="32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Email from Mr. </a:t>
            </a:r>
            <a:r>
              <a:rPr lang="en-US" sz="3200" b="1" dirty="0" err="1">
                <a:effectLst/>
                <a:latin typeface="Arial" panose="020B0604020202020204" pitchFamily="34" charset="0"/>
                <a:ea typeface="Calibri" panose="020F0502020204030204" pitchFamily="34" charset="0"/>
                <a:cs typeface="Arial" panose="020B0604020202020204" pitchFamily="34" charset="0"/>
              </a:rPr>
              <a:t>Thammayya</a:t>
            </a:r>
            <a:r>
              <a:rPr lang="en-US" sz="3200" b="1" dirty="0">
                <a:effectLst/>
                <a:latin typeface="Arial" panose="020B0604020202020204" pitchFamily="34" charset="0"/>
                <a:ea typeface="Calibri" panose="020F0502020204030204" pitchFamily="34" charset="0"/>
                <a:cs typeface="Arial" panose="020B0604020202020204" pitchFamily="34" charset="0"/>
              </a:rPr>
              <a:t> dated 26/12/2023 confirming GCV DB – 5522, 5533, 5561</a:t>
            </a:r>
          </a:p>
          <a:p>
            <a:pPr marL="457200" marR="0">
              <a:spcBef>
                <a:spcPts val="0"/>
              </a:spcBef>
              <a:spcAft>
                <a:spcPts val="0"/>
              </a:spcAft>
            </a:pPr>
            <a:endParaRPr lang="en-US" sz="32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Email from Mr. </a:t>
            </a:r>
            <a:r>
              <a:rPr lang="en-US" sz="3200" b="1" dirty="0" err="1">
                <a:effectLst/>
                <a:latin typeface="Arial" panose="020B0604020202020204" pitchFamily="34" charset="0"/>
                <a:ea typeface="Calibri" panose="020F0502020204030204" pitchFamily="34" charset="0"/>
                <a:cs typeface="Arial" panose="020B0604020202020204" pitchFamily="34" charset="0"/>
              </a:rPr>
              <a:t>Thammayya</a:t>
            </a:r>
            <a:r>
              <a:rPr lang="en-US" sz="3200" b="1" dirty="0">
                <a:effectLst/>
                <a:latin typeface="Arial" panose="020B0604020202020204" pitchFamily="34" charset="0"/>
                <a:ea typeface="Calibri" panose="020F0502020204030204" pitchFamily="34" charset="0"/>
                <a:cs typeface="Arial" panose="020B0604020202020204" pitchFamily="34" charset="0"/>
              </a:rPr>
              <a:t> dated 03/01/2024 confirming GCV DB – 5877, </a:t>
            </a:r>
          </a:p>
          <a:p>
            <a:pPr marL="45720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GCV ARB - 3336</a:t>
            </a:r>
          </a:p>
        </p:txBody>
      </p:sp>
    </p:spTree>
    <p:extLst>
      <p:ext uri="{BB962C8B-B14F-4D97-AF65-F5344CB8AC3E}">
        <p14:creationId xmlns:p14="http://schemas.microsoft.com/office/powerpoint/2010/main" val="801179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DF701D-EDAC-523C-AA12-BA28D7080538}"/>
              </a:ext>
            </a:extLst>
          </p:cNvPr>
          <p:cNvSpPr txBox="1"/>
          <p:nvPr/>
        </p:nvSpPr>
        <p:spPr>
          <a:xfrm>
            <a:off x="228600" y="571500"/>
            <a:ext cx="17602200" cy="9448740"/>
          </a:xfrm>
          <a:prstGeom prst="rect">
            <a:avLst/>
          </a:prstGeom>
          <a:noFill/>
        </p:spPr>
        <p:txBody>
          <a:bodyPr wrap="square">
            <a:spAutoFit/>
          </a:bodyPr>
          <a:lstStyle/>
          <a:p>
            <a:pPr marR="0" lvl="0">
              <a:spcBef>
                <a:spcPts val="0"/>
              </a:spcBef>
              <a:spcAft>
                <a:spcPts val="0"/>
              </a:spcAft>
            </a:pPr>
            <a:r>
              <a:rPr lang="en-US" sz="3200" b="1" dirty="0">
                <a:effectLst/>
                <a:latin typeface="Arial" panose="020B0604020202020204" pitchFamily="34" charset="0"/>
                <a:ea typeface="Times New Roman" panose="02020603050405020304" pitchFamily="18" charset="0"/>
                <a:cs typeface="Arial" panose="020B0604020202020204" pitchFamily="34" charset="0"/>
              </a:rPr>
              <a:t>What are the standard terms for purchase of Coal.</a:t>
            </a:r>
            <a:endParaRPr lang="en-US" sz="32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GCV ARB (As Received Basis) &amp; not GCV ADB (Air Dry Basis).  </a:t>
            </a:r>
          </a:p>
          <a:p>
            <a:pPr marL="45720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Attached Vessel COA – Vessel MV Epic </a:t>
            </a:r>
          </a:p>
          <a:p>
            <a:pPr marL="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 </a:t>
            </a:r>
          </a:p>
          <a:p>
            <a:pPr marR="0" lvl="0">
              <a:spcBef>
                <a:spcPts val="0"/>
              </a:spcBef>
              <a:spcAft>
                <a:spcPts val="0"/>
              </a:spcAft>
            </a:pPr>
            <a:r>
              <a:rPr lang="en-US" sz="3200" b="1" dirty="0">
                <a:effectLst/>
                <a:latin typeface="Arial" panose="020B0604020202020204" pitchFamily="34" charset="0"/>
                <a:ea typeface="Times New Roman" panose="02020603050405020304" pitchFamily="18" charset="0"/>
                <a:cs typeface="Arial" panose="020B0604020202020204" pitchFamily="34" charset="0"/>
              </a:rPr>
              <a:t>Important Observations.</a:t>
            </a:r>
            <a:endParaRPr lang="en-US" sz="3200" b="1" dirty="0">
              <a:effectLst/>
              <a:latin typeface="Arial" panose="020B060402020202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We don’t have provision to check GCV in ADB Basis then why previous contracts by TDD in GCV ADB Basis.</a:t>
            </a:r>
          </a:p>
          <a:p>
            <a:pPr marL="45720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We have provision to check GCV in ARB Basis as per recent purchases from KPT.</a:t>
            </a:r>
          </a:p>
          <a:p>
            <a:pPr marL="45720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 </a:t>
            </a:r>
          </a:p>
          <a:p>
            <a:pPr marL="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From the above, we can well understand the quality supplied by Traders in the previous years and also the quality supplied by M/s. Adani Enterprises.  </a:t>
            </a:r>
          </a:p>
          <a:p>
            <a:pPr marL="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 </a:t>
            </a:r>
          </a:p>
          <a:p>
            <a:pPr marL="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Please note that M/s. Adani Enterprises is the single coal importer at Krishnapatnam and everyone has to buy from them whether it is for own use or trading purpose.  We do agree that there are losses when we take deliveries during rains but we got some discount in the </a:t>
            </a:r>
            <a:r>
              <a:rPr lang="en-US" sz="3200" b="1" dirty="0" err="1">
                <a:effectLst/>
                <a:latin typeface="Arial" panose="020B0604020202020204" pitchFamily="34" charset="0"/>
                <a:ea typeface="Calibri" panose="020F0502020204030204" pitchFamily="34" charset="0"/>
                <a:cs typeface="Arial" panose="020B0604020202020204" pitchFamily="34" charset="0"/>
              </a:rPr>
              <a:t>adani</a:t>
            </a:r>
            <a:r>
              <a:rPr lang="en-US" sz="3200" b="1" dirty="0">
                <a:effectLst/>
                <a:latin typeface="Arial" panose="020B0604020202020204" pitchFamily="34" charset="0"/>
                <a:ea typeface="Calibri" panose="020F0502020204030204" pitchFamily="34" charset="0"/>
                <a:cs typeface="Arial" panose="020B0604020202020204" pitchFamily="34" charset="0"/>
              </a:rPr>
              <a:t> contracts as price adjustment.</a:t>
            </a:r>
          </a:p>
          <a:p>
            <a:pPr marL="0" marR="0">
              <a:spcBef>
                <a:spcPts val="0"/>
              </a:spcBef>
              <a:spcAft>
                <a:spcPts val="0"/>
              </a:spcAft>
            </a:pPr>
            <a:r>
              <a:rPr lang="en-US" sz="3200" b="1" dirty="0">
                <a:effectLst/>
                <a:latin typeface="Arial" panose="020B0604020202020204" pitchFamily="34" charset="0"/>
                <a:ea typeface="Calibri" panose="020F0502020204030204" pitchFamily="34" charset="0"/>
                <a:cs typeface="Arial" panose="020B0604020202020204" pitchFamily="34" charset="0"/>
              </a:rPr>
              <a:t> </a:t>
            </a:r>
          </a:p>
          <a:p>
            <a:r>
              <a:rPr lang="en-US" sz="3200" b="1" dirty="0">
                <a:effectLst/>
                <a:latin typeface="Arial" panose="020B0604020202020204" pitchFamily="34" charset="0"/>
                <a:ea typeface="Calibri" panose="020F0502020204030204" pitchFamily="34" charset="0"/>
                <a:cs typeface="Arial" panose="020B0604020202020204" pitchFamily="34" charset="0"/>
              </a:rPr>
              <a:t>Presently, we have started buying at Krishnapatnam after collection of quotations from Traders and Adani Enterprises</a:t>
            </a:r>
          </a:p>
        </p:txBody>
      </p:sp>
    </p:spTree>
    <p:extLst>
      <p:ext uri="{BB962C8B-B14F-4D97-AF65-F5344CB8AC3E}">
        <p14:creationId xmlns:p14="http://schemas.microsoft.com/office/powerpoint/2010/main" val="225715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5363F-F04B-0897-2908-2AA46F7E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657"/>
            <a:ext cx="18288000" cy="10287000"/>
          </a:xfrm>
          <a:prstGeom prst="rect">
            <a:avLst/>
          </a:prstGeom>
        </p:spPr>
      </p:pic>
      <p:sp>
        <p:nvSpPr>
          <p:cNvPr id="11" name="TextBox 10">
            <a:extLst>
              <a:ext uri="{FF2B5EF4-FFF2-40B4-BE49-F238E27FC236}">
                <a16:creationId xmlns:a16="http://schemas.microsoft.com/office/drawing/2014/main" id="{CA959735-8B1E-B9B2-F6CC-4C594E7642BC}"/>
              </a:ext>
            </a:extLst>
          </p:cNvPr>
          <p:cNvSpPr txBox="1"/>
          <p:nvPr/>
        </p:nvSpPr>
        <p:spPr>
          <a:xfrm>
            <a:off x="914400" y="3743116"/>
            <a:ext cx="16764000" cy="2800767"/>
          </a:xfrm>
          <a:prstGeom prst="rect">
            <a:avLst/>
          </a:prstGeom>
          <a:noFill/>
        </p:spPr>
        <p:txBody>
          <a:bodyPr wrap="square" rtlCol="0">
            <a:spAutoFit/>
          </a:bodyPr>
          <a:lstStyle/>
          <a:p>
            <a:pPr algn="ctr"/>
            <a:r>
              <a:rPr lang="en-US" sz="8800" dirty="0">
                <a:latin typeface="Arial Black" panose="020B0A04020102020204" pitchFamily="34" charset="0"/>
              </a:rPr>
              <a:t>VESSEL COA</a:t>
            </a:r>
          </a:p>
          <a:p>
            <a:pPr algn="ctr"/>
            <a:r>
              <a:rPr lang="en-US" sz="8800" dirty="0">
                <a:latin typeface="Arial Black" panose="020B0A04020102020204" pitchFamily="34" charset="0"/>
              </a:rPr>
              <a:t>COAL SPECIFICATIONS</a:t>
            </a:r>
          </a:p>
        </p:txBody>
      </p:sp>
    </p:spTree>
    <p:extLst>
      <p:ext uri="{BB962C8B-B14F-4D97-AF65-F5344CB8AC3E}">
        <p14:creationId xmlns:p14="http://schemas.microsoft.com/office/powerpoint/2010/main" val="2704227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7608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638</TotalTime>
  <Words>3572</Words>
  <Application>Microsoft Office PowerPoint</Application>
  <PresentationFormat>Custom</PresentationFormat>
  <Paragraphs>1284</Paragraphs>
  <Slides>66</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Arial Black</vt:lpstr>
      <vt:lpstr>Calibri</vt:lpstr>
      <vt:lpstr>Lucida Sans Unicode</vt:lpstr>
      <vt:lpstr>Tahoma</vt:lpstr>
      <vt:lpstr>Times New Roman</vt:lpstr>
      <vt:lpstr>Office Theme</vt:lpstr>
      <vt:lpstr>NEW SPRINT</vt:lpstr>
      <vt:lpstr>SCRUM TEAM</vt:lpstr>
      <vt:lpstr>SCRUM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COAL VERSUS HUSK</vt:lpstr>
      <vt:lpstr>COMPARISON OF COAL VERSUS HUSK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summary book</dc:title>
  <dc:creator>Ren Adrian Salandanan</dc:creator>
  <cp:keywords>DAF0GfccvR4,BAB8NG5rGQU</cp:keywords>
  <cp:lastModifiedBy>2830</cp:lastModifiedBy>
  <cp:revision>46</cp:revision>
  <dcterms:created xsi:type="dcterms:W3CDTF">2024-03-08T15:01:14Z</dcterms:created>
  <dcterms:modified xsi:type="dcterms:W3CDTF">2025-04-25T12:29:31Z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2023-11-16T00:00:00Z</vt:filetime>
  </property>
  <property fmtid="{D5CDD505-2E9C-101B-9397-08002B2CF9AE}" pid="3" name="Creator">
    <vt:lpwstr>Canva</vt:lpwstr>
  </property>
  <property fmtid="{D5CDD505-2E9C-101B-9397-08002B2CF9AE}" pid="4" name="LastSaved">
    <vt:filetime>2024-03-08T00:00:00Z</vt:filetime>
  </property>
</Properties>
</file>